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315" r:id="rId3"/>
    <p:sldId id="265" r:id="rId4"/>
    <p:sldId id="258" r:id="rId5"/>
    <p:sldId id="262" r:id="rId6"/>
    <p:sldId id="263" r:id="rId7"/>
    <p:sldId id="264" r:id="rId8"/>
    <p:sldId id="270" r:id="rId9"/>
    <p:sldId id="260" r:id="rId10"/>
    <p:sldId id="305" r:id="rId11"/>
    <p:sldId id="275" r:id="rId12"/>
    <p:sldId id="276" r:id="rId13"/>
    <p:sldId id="306" r:id="rId14"/>
    <p:sldId id="310" r:id="rId15"/>
    <p:sldId id="299" r:id="rId16"/>
    <p:sldId id="274" r:id="rId17"/>
    <p:sldId id="313" r:id="rId18"/>
    <p:sldId id="314" r:id="rId19"/>
    <p:sldId id="282" r:id="rId20"/>
    <p:sldId id="281" r:id="rId21"/>
    <p:sldId id="283" r:id="rId22"/>
    <p:sldId id="284" r:id="rId23"/>
    <p:sldId id="287" r:id="rId24"/>
    <p:sldId id="295" r:id="rId25"/>
    <p:sldId id="301" r:id="rId26"/>
    <p:sldId id="296" r:id="rId27"/>
    <p:sldId id="298" r:id="rId28"/>
    <p:sldId id="300" r:id="rId29"/>
    <p:sldId id="290" r:id="rId30"/>
    <p:sldId id="304" r:id="rId31"/>
    <p:sldId id="316" r:id="rId32"/>
    <p:sldId id="289" r:id="rId33"/>
    <p:sldId id="288" r:id="rId34"/>
    <p:sldId id="307" r:id="rId35"/>
    <p:sldId id="294" r:id="rId36"/>
    <p:sldId id="291" r:id="rId37"/>
    <p:sldId id="292" r:id="rId38"/>
    <p:sldId id="302" r:id="rId39"/>
    <p:sldId id="293" r:id="rId40"/>
    <p:sldId id="311" r:id="rId41"/>
    <p:sldId id="297" r:id="rId42"/>
    <p:sldId id="308" r:id="rId43"/>
    <p:sldId id="303" r:id="rId44"/>
    <p:sldId id="267" r:id="rId45"/>
  </p:sldIdLst>
  <p:sldSz cx="12192000" cy="6858000"/>
  <p:notesSz cx="6858000" cy="9144000"/>
  <p:defaultTextStyle>
    <a:defPPr rtl="0">
      <a:defRPr lang="ru-RU"/>
    </a:defPPr>
    <a:lvl1pPr marL="0" algn="r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5A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002" autoAdjust="0"/>
    <p:restoredTop sz="94660"/>
  </p:normalViewPr>
  <p:slideViewPr>
    <p:cSldViewPr snapToGrid="0">
      <p:cViewPr>
        <p:scale>
          <a:sx n="86" d="100"/>
          <a:sy n="86" d="100"/>
        </p:scale>
        <p:origin x="-1572" y="-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"/>
              <a:t>לחץ כדי לערוך סגנון כותרת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xmlns="" id="{881274D8-7DAD-4AE6-B886-F3048518363D}"/>
              </a:ext>
            </a:extLst>
          </p:cNvPr>
          <p:cNvSpPr/>
          <p:nvPr userDrawn="1"/>
        </p:nvSpPr>
        <p:spPr>
          <a:xfrm rot="5400000">
            <a:off x="3773752" y="-3812381"/>
            <a:ext cx="4644496" cy="12192000"/>
          </a:xfrm>
          <a:prstGeom prst="rect">
            <a:avLst/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e-IL" dirty="0">
              <a:solidFill>
                <a:schemeClr val="bg1"/>
              </a:solidFill>
            </a:endParaRP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xmlns="" id="{0725BDD6-8E21-4550-81AC-C06E84CEE9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279" y="367885"/>
            <a:ext cx="1094721" cy="66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378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  <p:sp>
        <p:nvSpPr>
          <p:cNvPr id="9" name="כותרת 1">
            <a:extLst>
              <a:ext uri="{FF2B5EF4-FFF2-40B4-BE49-F238E27FC236}">
                <a16:creationId xmlns:a16="http://schemas.microsoft.com/office/drawing/2014/main" xmlns="" id="{07097AC3-3669-4340-9979-E8957897B6A7}"/>
              </a:ext>
            </a:extLst>
          </p:cNvPr>
          <p:cNvSpPr txBox="1">
            <a:spLocks/>
          </p:cNvSpPr>
          <p:nvPr userDrawn="1"/>
        </p:nvSpPr>
        <p:spPr>
          <a:xfrm>
            <a:off x="234742" y="204750"/>
            <a:ext cx="3630427" cy="555477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he-I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xmlns="" id="{298A79D9-27B4-467E-892C-51B59139FD05}"/>
              </a:ext>
            </a:extLst>
          </p:cNvPr>
          <p:cNvSpPr/>
          <p:nvPr userDrawn="1"/>
        </p:nvSpPr>
        <p:spPr>
          <a:xfrm rot="5400000">
            <a:off x="5600698" y="-5397499"/>
            <a:ext cx="990598" cy="12192004"/>
          </a:xfrm>
          <a:prstGeom prst="rect">
            <a:avLst/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xmlns="" id="{5E162473-C4AB-438C-9643-8177A45ECD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279" y="376352"/>
            <a:ext cx="1094721" cy="662403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xmlns="" id="{8DB62AD7-C4B4-4C48-83ED-E7E3687BAA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70166" y="6123196"/>
            <a:ext cx="804333" cy="46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095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  <p:sp>
        <p:nvSpPr>
          <p:cNvPr id="9" name="כותרת 1">
            <a:extLst>
              <a:ext uri="{FF2B5EF4-FFF2-40B4-BE49-F238E27FC236}">
                <a16:creationId xmlns:a16="http://schemas.microsoft.com/office/drawing/2014/main" xmlns="" id="{07097AC3-3669-4340-9979-E8957897B6A7}"/>
              </a:ext>
            </a:extLst>
          </p:cNvPr>
          <p:cNvSpPr txBox="1">
            <a:spLocks/>
          </p:cNvSpPr>
          <p:nvPr userDrawn="1"/>
        </p:nvSpPr>
        <p:spPr>
          <a:xfrm>
            <a:off x="234742" y="204750"/>
            <a:ext cx="3630427" cy="555477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he-I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xmlns="" id="{298A79D9-27B4-467E-892C-51B59139FD05}"/>
              </a:ext>
            </a:extLst>
          </p:cNvPr>
          <p:cNvSpPr/>
          <p:nvPr userDrawn="1"/>
        </p:nvSpPr>
        <p:spPr>
          <a:xfrm rot="5400000">
            <a:off x="5600698" y="-5397499"/>
            <a:ext cx="990598" cy="12192004"/>
          </a:xfrm>
          <a:prstGeom prst="rect">
            <a:avLst/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xmlns="" id="{5E162473-C4AB-438C-9643-8177A45ECD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279" y="376352"/>
            <a:ext cx="1094721" cy="66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310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מציין מיקום של תאריך 3">
            <a:extLst>
              <a:ext uri="{FF2B5EF4-FFF2-40B4-BE49-F238E27FC236}">
                <a16:creationId xmlns:a16="http://schemas.microsoft.com/office/drawing/2014/main" xmlns="" id="{FD36CE82-F5F0-481F-A8DB-D253091A20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12" name="מציין מיקום של כותרת תחתונה 4">
            <a:extLst>
              <a:ext uri="{FF2B5EF4-FFF2-40B4-BE49-F238E27FC236}">
                <a16:creationId xmlns:a16="http://schemas.microsoft.com/office/drawing/2014/main" xmlns="" id="{C91BB75F-5AC6-46C0-BC03-C39A2F86B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endParaRPr lang="he-IL"/>
          </a:p>
        </p:txBody>
      </p:sp>
      <p:sp>
        <p:nvSpPr>
          <p:cNvPr id="13" name="מציין מיקום של מספר שקופית 5">
            <a:extLst>
              <a:ext uri="{FF2B5EF4-FFF2-40B4-BE49-F238E27FC236}">
                <a16:creationId xmlns:a16="http://schemas.microsoft.com/office/drawing/2014/main" xmlns="" id="{6E1F09EC-6EF0-4D03-9CC7-B5DD9E39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  <p:sp>
        <p:nvSpPr>
          <p:cNvPr id="16" name="כותרת 1">
            <a:extLst>
              <a:ext uri="{FF2B5EF4-FFF2-40B4-BE49-F238E27FC236}">
                <a16:creationId xmlns:a16="http://schemas.microsoft.com/office/drawing/2014/main" xmlns="" id="{F41E012A-66D2-4E98-B410-AA0C8DF8470D}"/>
              </a:ext>
            </a:extLst>
          </p:cNvPr>
          <p:cNvSpPr txBox="1">
            <a:spLocks/>
          </p:cNvSpPr>
          <p:nvPr userDrawn="1"/>
        </p:nvSpPr>
        <p:spPr>
          <a:xfrm>
            <a:off x="234742" y="204750"/>
            <a:ext cx="3630427" cy="555477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he-I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xmlns="" id="{E61C2822-527C-4F4C-8FD3-64DC9F27C70D}"/>
              </a:ext>
            </a:extLst>
          </p:cNvPr>
          <p:cNvSpPr/>
          <p:nvPr userDrawn="1"/>
        </p:nvSpPr>
        <p:spPr>
          <a:xfrm rot="5400000">
            <a:off x="-2455333" y="2785533"/>
            <a:ext cx="6858000" cy="1286933"/>
          </a:xfrm>
          <a:prstGeom prst="rect">
            <a:avLst/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e-IL"/>
          </a:p>
        </p:txBody>
      </p:sp>
      <p:pic>
        <p:nvPicPr>
          <p:cNvPr id="17" name="תמונה 16">
            <a:extLst>
              <a:ext uri="{FF2B5EF4-FFF2-40B4-BE49-F238E27FC236}">
                <a16:creationId xmlns:a16="http://schemas.microsoft.com/office/drawing/2014/main" xmlns="" id="{41C06892-4E40-4DCB-BB38-61AD21A756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279" y="376352"/>
            <a:ext cx="1094721" cy="662403"/>
          </a:xfrm>
          <a:prstGeom prst="rect">
            <a:avLst/>
          </a:prstGeom>
        </p:spPr>
      </p:pic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11945BD7-E9A6-4533-8C02-6172F7839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266" y="365125"/>
            <a:ext cx="9518121" cy="990599"/>
          </a:xfrm>
        </p:spPr>
        <p:txBody>
          <a:bodyPr rtlCol="0">
            <a:normAutofit/>
          </a:bodyPr>
          <a:lstStyle>
            <a:lvl1pPr algn="l" rtl="0">
              <a:defRPr sz="4000">
                <a:solidFill>
                  <a:srgbClr val="0065A1"/>
                </a:solidFill>
                <a:latin typeface="+mn-lt"/>
                <a:cs typeface="+mn-cs"/>
              </a:defRPr>
            </a:lvl1pPr>
          </a:lstStyle>
          <a:p>
            <a:pPr rtl="0"/>
            <a:r>
              <a:rPr lang="ru"/>
              <a:t>לחץ כדי לערוך סגנון כותרת של תבנית בסיס</a:t>
            </a: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xmlns="" id="{3058FB8C-10BA-435B-974B-AE2D59492E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70166" y="6123196"/>
            <a:ext cx="804333" cy="46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736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מציין מיקום של תאריך 3">
            <a:extLst>
              <a:ext uri="{FF2B5EF4-FFF2-40B4-BE49-F238E27FC236}">
                <a16:creationId xmlns:a16="http://schemas.microsoft.com/office/drawing/2014/main" xmlns="" id="{FD36CE82-F5F0-481F-A8DB-D253091A20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12" name="מציין מיקום של כותרת תחתונה 4">
            <a:extLst>
              <a:ext uri="{FF2B5EF4-FFF2-40B4-BE49-F238E27FC236}">
                <a16:creationId xmlns:a16="http://schemas.microsoft.com/office/drawing/2014/main" xmlns="" id="{C91BB75F-5AC6-46C0-BC03-C39A2F86B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endParaRPr lang="he-IL"/>
          </a:p>
        </p:txBody>
      </p:sp>
      <p:sp>
        <p:nvSpPr>
          <p:cNvPr id="13" name="מציין מיקום של מספר שקופית 5">
            <a:extLst>
              <a:ext uri="{FF2B5EF4-FFF2-40B4-BE49-F238E27FC236}">
                <a16:creationId xmlns:a16="http://schemas.microsoft.com/office/drawing/2014/main" xmlns="" id="{6E1F09EC-6EF0-4D03-9CC7-B5DD9E39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  <p:sp>
        <p:nvSpPr>
          <p:cNvPr id="16" name="כותרת 1">
            <a:extLst>
              <a:ext uri="{FF2B5EF4-FFF2-40B4-BE49-F238E27FC236}">
                <a16:creationId xmlns:a16="http://schemas.microsoft.com/office/drawing/2014/main" xmlns="" id="{F41E012A-66D2-4E98-B410-AA0C8DF8470D}"/>
              </a:ext>
            </a:extLst>
          </p:cNvPr>
          <p:cNvSpPr txBox="1">
            <a:spLocks/>
          </p:cNvSpPr>
          <p:nvPr userDrawn="1"/>
        </p:nvSpPr>
        <p:spPr>
          <a:xfrm>
            <a:off x="234742" y="204750"/>
            <a:ext cx="3630427" cy="555477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he-I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xmlns="" id="{E61C2822-527C-4F4C-8FD3-64DC9F27C70D}"/>
              </a:ext>
            </a:extLst>
          </p:cNvPr>
          <p:cNvSpPr/>
          <p:nvPr userDrawn="1"/>
        </p:nvSpPr>
        <p:spPr>
          <a:xfrm rot="5400000">
            <a:off x="-2455333" y="2785533"/>
            <a:ext cx="6858000" cy="1286933"/>
          </a:xfrm>
          <a:prstGeom prst="rect">
            <a:avLst/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e-IL"/>
          </a:p>
        </p:txBody>
      </p:sp>
      <p:pic>
        <p:nvPicPr>
          <p:cNvPr id="17" name="תמונה 16">
            <a:extLst>
              <a:ext uri="{FF2B5EF4-FFF2-40B4-BE49-F238E27FC236}">
                <a16:creationId xmlns:a16="http://schemas.microsoft.com/office/drawing/2014/main" xmlns="" id="{41C06892-4E40-4DCB-BB38-61AD21A756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279" y="376352"/>
            <a:ext cx="1094721" cy="662403"/>
          </a:xfrm>
          <a:prstGeom prst="rect">
            <a:avLst/>
          </a:prstGeom>
        </p:spPr>
      </p:pic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11945BD7-E9A6-4533-8C02-6172F7839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266" y="365125"/>
            <a:ext cx="9518121" cy="990599"/>
          </a:xfrm>
        </p:spPr>
        <p:txBody>
          <a:bodyPr rtlCol="0">
            <a:normAutofit/>
          </a:bodyPr>
          <a:lstStyle>
            <a:lvl1pPr algn="l" rtl="0">
              <a:defRPr sz="4000">
                <a:solidFill>
                  <a:srgbClr val="0065A1"/>
                </a:solidFill>
                <a:latin typeface="+mn-lt"/>
                <a:cs typeface="+mn-cs"/>
              </a:defRPr>
            </a:lvl1pPr>
          </a:lstStyle>
          <a:p>
            <a:pPr rtl="0"/>
            <a:r>
              <a:rPr lang="ru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xmlns="" val="444951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xmlns="" id="{A771B164-D313-4829-8647-E98AA63F2BD4}"/>
              </a:ext>
            </a:extLst>
          </p:cNvPr>
          <p:cNvSpPr/>
          <p:nvPr userDrawn="1"/>
        </p:nvSpPr>
        <p:spPr>
          <a:xfrm rot="5400000">
            <a:off x="-1562101" y="1562098"/>
            <a:ext cx="6858000" cy="3733801"/>
          </a:xfrm>
          <a:prstGeom prst="rect">
            <a:avLst/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xmlns="" id="{91683206-1F35-4E7F-BFAF-0AF5DAB053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279" y="376352"/>
            <a:ext cx="1094721" cy="662403"/>
          </a:xfrm>
          <a:prstGeom prst="rect">
            <a:avLst/>
          </a:prstGeom>
        </p:spPr>
      </p:pic>
      <p:sp>
        <p:nvSpPr>
          <p:cNvPr id="8" name="צורת L 7">
            <a:extLst>
              <a:ext uri="{FF2B5EF4-FFF2-40B4-BE49-F238E27FC236}">
                <a16:creationId xmlns:a16="http://schemas.microsoft.com/office/drawing/2014/main" xmlns="" id="{751D6777-E48C-48B8-B98F-48A894941323}"/>
              </a:ext>
            </a:extLst>
          </p:cNvPr>
          <p:cNvSpPr/>
          <p:nvPr userDrawn="1"/>
        </p:nvSpPr>
        <p:spPr>
          <a:xfrm rot="5400000">
            <a:off x="719667" y="1399077"/>
            <a:ext cx="434320" cy="434320"/>
          </a:xfrm>
          <a:prstGeom prst="corner">
            <a:avLst>
              <a:gd name="adj1" fmla="val 16926"/>
              <a:gd name="adj2" fmla="val 145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he-IL">
              <a:solidFill>
                <a:schemeClr val="bg1"/>
              </a:solidFill>
            </a:endParaRPr>
          </a:p>
        </p:txBody>
      </p:sp>
      <p:sp>
        <p:nvSpPr>
          <p:cNvPr id="9" name="צורת L 8">
            <a:extLst>
              <a:ext uri="{FF2B5EF4-FFF2-40B4-BE49-F238E27FC236}">
                <a16:creationId xmlns:a16="http://schemas.microsoft.com/office/drawing/2014/main" xmlns="" id="{0D9F538B-F9E0-4AE7-9144-641A7F57C7D5}"/>
              </a:ext>
            </a:extLst>
          </p:cNvPr>
          <p:cNvSpPr/>
          <p:nvPr userDrawn="1"/>
        </p:nvSpPr>
        <p:spPr>
          <a:xfrm>
            <a:off x="719667" y="5922030"/>
            <a:ext cx="434320" cy="434320"/>
          </a:xfrm>
          <a:prstGeom prst="corner">
            <a:avLst>
              <a:gd name="adj1" fmla="val 16926"/>
              <a:gd name="adj2" fmla="val 145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he-IL">
              <a:solidFill>
                <a:schemeClr val="bg1"/>
              </a:solidFill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xmlns="" id="{345AD999-D31A-4EDB-9446-890879E392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70166" y="6123196"/>
            <a:ext cx="804333" cy="46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739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xmlns="" id="{A771B164-D313-4829-8647-E98AA63F2BD4}"/>
              </a:ext>
            </a:extLst>
          </p:cNvPr>
          <p:cNvSpPr/>
          <p:nvPr userDrawn="1"/>
        </p:nvSpPr>
        <p:spPr>
          <a:xfrm rot="5400000">
            <a:off x="-1562101" y="1562098"/>
            <a:ext cx="6858000" cy="3733801"/>
          </a:xfrm>
          <a:prstGeom prst="rect">
            <a:avLst/>
          </a:prstGeom>
          <a:solidFill>
            <a:srgbClr val="00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xmlns="" id="{91683206-1F35-4E7F-BFAF-0AF5DAB053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279" y="376352"/>
            <a:ext cx="1094721" cy="662403"/>
          </a:xfrm>
          <a:prstGeom prst="rect">
            <a:avLst/>
          </a:prstGeom>
        </p:spPr>
      </p:pic>
      <p:sp>
        <p:nvSpPr>
          <p:cNvPr id="8" name="צורת L 7">
            <a:extLst>
              <a:ext uri="{FF2B5EF4-FFF2-40B4-BE49-F238E27FC236}">
                <a16:creationId xmlns:a16="http://schemas.microsoft.com/office/drawing/2014/main" xmlns="" id="{751D6777-E48C-48B8-B98F-48A894941323}"/>
              </a:ext>
            </a:extLst>
          </p:cNvPr>
          <p:cNvSpPr/>
          <p:nvPr userDrawn="1"/>
        </p:nvSpPr>
        <p:spPr>
          <a:xfrm rot="5400000">
            <a:off x="719667" y="1399077"/>
            <a:ext cx="434320" cy="434320"/>
          </a:xfrm>
          <a:prstGeom prst="corner">
            <a:avLst>
              <a:gd name="adj1" fmla="val 16926"/>
              <a:gd name="adj2" fmla="val 145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he-IL">
              <a:solidFill>
                <a:schemeClr val="bg1"/>
              </a:solidFill>
            </a:endParaRPr>
          </a:p>
        </p:txBody>
      </p:sp>
      <p:sp>
        <p:nvSpPr>
          <p:cNvPr id="9" name="צורת L 8">
            <a:extLst>
              <a:ext uri="{FF2B5EF4-FFF2-40B4-BE49-F238E27FC236}">
                <a16:creationId xmlns:a16="http://schemas.microsoft.com/office/drawing/2014/main" xmlns="" id="{0D9F538B-F9E0-4AE7-9144-641A7F57C7D5}"/>
              </a:ext>
            </a:extLst>
          </p:cNvPr>
          <p:cNvSpPr/>
          <p:nvPr userDrawn="1"/>
        </p:nvSpPr>
        <p:spPr>
          <a:xfrm>
            <a:off x="719667" y="5922030"/>
            <a:ext cx="434320" cy="434320"/>
          </a:xfrm>
          <a:prstGeom prst="corner">
            <a:avLst>
              <a:gd name="adj1" fmla="val 16926"/>
              <a:gd name="adj2" fmla="val 145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he-IL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999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"/>
              <a:t>ערוך סגנונות טקסט של תבנית בסיס</a:t>
            </a:r>
          </a:p>
          <a:p>
            <a:pPr lvl="1" rtl="0"/>
            <a:r>
              <a:rPr lang="ru"/>
              <a:t>רמה שניה</a:t>
            </a:r>
          </a:p>
          <a:p>
            <a:pPr lvl="2" rtl="0"/>
            <a:r>
              <a:rPr lang="ru"/>
              <a:t>רמה שלישית</a:t>
            </a:r>
          </a:p>
          <a:p>
            <a:pPr lvl="3" rtl="0"/>
            <a:r>
              <a:rPr lang="ru"/>
              <a:t>רמה רביעית</a:t>
            </a:r>
          </a:p>
          <a:p>
            <a:pPr lvl="4" rtl="0"/>
            <a:r>
              <a:rPr lang="ru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"/>
              <a:t>ערוך סגנונות טקסט של תבנית בסיס</a:t>
            </a:r>
          </a:p>
          <a:p>
            <a:pPr lvl="1" rtl="0"/>
            <a:r>
              <a:rPr lang="ru"/>
              <a:t>רמה שניה</a:t>
            </a:r>
          </a:p>
          <a:p>
            <a:pPr lvl="2" rtl="0"/>
            <a:r>
              <a:rPr lang="ru"/>
              <a:t>רמה שלישית</a:t>
            </a:r>
          </a:p>
          <a:p>
            <a:pPr lvl="3" rtl="0"/>
            <a:r>
              <a:rPr lang="ru"/>
              <a:t>רמה רביעית</a:t>
            </a:r>
          </a:p>
          <a:p>
            <a:pPr lvl="4" rtl="0"/>
            <a:r>
              <a:rPr lang="ru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65219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ru"/>
              <a:t>ערוך סגנונות טקסט של תבנית בסיס</a:t>
            </a:r>
          </a:p>
          <a:p>
            <a:pPr lvl="1" rtl="0"/>
            <a:r>
              <a:rPr lang="ru"/>
              <a:t>רמה שניה</a:t>
            </a:r>
          </a:p>
          <a:p>
            <a:pPr lvl="2" rtl="0"/>
            <a:r>
              <a:rPr lang="ru"/>
              <a:t>רמה שלישית</a:t>
            </a:r>
          </a:p>
          <a:p>
            <a:pPr lvl="3" rtl="0"/>
            <a:r>
              <a:rPr lang="ru"/>
              <a:t>רמה רביעית</a:t>
            </a:r>
          </a:p>
          <a:p>
            <a:pPr lvl="4" rtl="0"/>
            <a:r>
              <a:rPr lang="ru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"/>
              <a:t>ערוך סגנונות טקסט של תבנית בסיס</a:t>
            </a:r>
          </a:p>
          <a:p>
            <a:pPr lvl="1" rtl="0"/>
            <a:r>
              <a:rPr lang="ru"/>
              <a:t>רמה שניה</a:t>
            </a:r>
          </a:p>
          <a:p>
            <a:pPr lvl="2" rtl="0"/>
            <a:r>
              <a:rPr lang="ru"/>
              <a:t>רמה שלישית</a:t>
            </a:r>
          </a:p>
          <a:p>
            <a:pPr lvl="3" rtl="0"/>
            <a:r>
              <a:rPr lang="ru"/>
              <a:t>רמה רביעית</a:t>
            </a:r>
          </a:p>
          <a:p>
            <a:pPr lvl="4" rtl="0"/>
            <a:r>
              <a:rPr lang="ru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412506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323779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"/>
              <a:t>ערוך סגנונות טקסט של תבנית בסיס</a:t>
            </a:r>
          </a:p>
          <a:p>
            <a:pPr lvl="1" rtl="0"/>
            <a:r>
              <a:rPr lang="ru"/>
              <a:t>רמה שניה</a:t>
            </a:r>
          </a:p>
          <a:p>
            <a:pPr lvl="2" rtl="0"/>
            <a:r>
              <a:rPr lang="ru"/>
              <a:t>רמה שלישית</a:t>
            </a:r>
          </a:p>
          <a:p>
            <a:pPr lvl="3" rtl="0"/>
            <a:r>
              <a:rPr lang="ru"/>
              <a:t>רמה רביעית</a:t>
            </a:r>
          </a:p>
          <a:p>
            <a:pPr lvl="4" rtl="0"/>
            <a:r>
              <a:rPr lang="ru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140349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852406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"/>
              <a:t>ערוך סגנונות טקסט של תבנית בסיס</a:t>
            </a:r>
          </a:p>
          <a:p>
            <a:pPr lvl="1" rtl="0"/>
            <a:r>
              <a:rPr lang="ru"/>
              <a:t>רמה שניה</a:t>
            </a:r>
          </a:p>
          <a:p>
            <a:pPr lvl="2" rtl="0"/>
            <a:r>
              <a:rPr lang="ru"/>
              <a:t>רמה שלישית</a:t>
            </a:r>
          </a:p>
          <a:p>
            <a:pPr lvl="3" rtl="0"/>
            <a:r>
              <a:rPr lang="ru"/>
              <a:t>רמה רביעית</a:t>
            </a:r>
          </a:p>
          <a:p>
            <a:pPr lvl="4" rtl="0"/>
            <a:r>
              <a:rPr lang="ru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954718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"/>
              <a:t>ערוך סגנונות טקסט של תבנית בסיס</a:t>
            </a:r>
          </a:p>
          <a:p>
            <a:pPr lvl="1" rtl="0"/>
            <a:r>
              <a:rPr lang="ru"/>
              <a:t>רמה שניה</a:t>
            </a:r>
          </a:p>
          <a:p>
            <a:pPr lvl="2" rtl="0"/>
            <a:r>
              <a:rPr lang="ru"/>
              <a:t>רמה שלישית</a:t>
            </a:r>
          </a:p>
          <a:p>
            <a:pPr lvl="3" rtl="0"/>
            <a:r>
              <a:rPr lang="ru"/>
              <a:t>רמה רביעית</a:t>
            </a:r>
          </a:p>
          <a:p>
            <a:pPr lvl="4" rtl="0"/>
            <a:r>
              <a:rPr lang="ru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737695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0" y="-284085"/>
            <a:ext cx="5130800" cy="1276949"/>
          </a:xfrm>
        </p:spPr>
        <p:txBody>
          <a:bodyPr rtlCol="0"/>
          <a:lstStyle>
            <a:lvl1pPr algn="l" rtl="0">
              <a:defRPr lang="he-IL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ru"/>
              <a:t>לחץ כדי לערוך סגנון כותרת של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  <p:pic>
        <p:nvPicPr>
          <p:cNvPr id="7" name="תמונה 2">
            <a:extLst>
              <a:ext uri="{FF2B5EF4-FFF2-40B4-BE49-F238E27FC236}">
                <a16:creationId xmlns:a16="http://schemas.microsoft.com/office/drawing/2014/main" xmlns="" id="{3EFAA668-A010-411F-A199-AE8EB5BBCB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67243"/>
            <a:ext cx="12192000" cy="558396"/>
          </a:xfrm>
          <a:prstGeom prst="rect">
            <a:avLst/>
          </a:prstGeom>
        </p:spPr>
      </p:pic>
      <p:pic>
        <p:nvPicPr>
          <p:cNvPr id="8" name="תמונה 10">
            <a:extLst>
              <a:ext uri="{FF2B5EF4-FFF2-40B4-BE49-F238E27FC236}">
                <a16:creationId xmlns:a16="http://schemas.microsoft.com/office/drawing/2014/main" xmlns="" id="{E61FA077-C455-451E-A559-DE1B8C453E46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370083" y="-2752"/>
            <a:ext cx="1807031" cy="131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כותרת 1">
            <a:extLst>
              <a:ext uri="{FF2B5EF4-FFF2-40B4-BE49-F238E27FC236}">
                <a16:creationId xmlns:a16="http://schemas.microsoft.com/office/drawing/2014/main" xmlns="" id="{07097AC3-3669-4340-9979-E8957897B6A7}"/>
              </a:ext>
            </a:extLst>
          </p:cNvPr>
          <p:cNvSpPr txBox="1">
            <a:spLocks/>
          </p:cNvSpPr>
          <p:nvPr userDrawn="1"/>
        </p:nvSpPr>
        <p:spPr>
          <a:xfrm>
            <a:off x="234742" y="204750"/>
            <a:ext cx="3630427" cy="555477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he-I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6511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ערוך סגנונות טקסט של תבנית בסיס</a:t>
            </a:r>
          </a:p>
          <a:p>
            <a:pPr lvl="1" rtl="0"/>
            <a:r>
              <a:rPr lang="ru"/>
              <a:t>רמה שניה</a:t>
            </a:r>
          </a:p>
          <a:p>
            <a:pPr lvl="2" rtl="0"/>
            <a:r>
              <a:rPr lang="ru"/>
              <a:t>רמה שלישית</a:t>
            </a:r>
          </a:p>
          <a:p>
            <a:pPr lvl="3" rtl="0"/>
            <a:r>
              <a:rPr lang="ru"/>
              <a:t>רמה רביעית</a:t>
            </a:r>
          </a:p>
          <a:p>
            <a:pPr lvl="4" rtl="0"/>
            <a:r>
              <a:rPr lang="ru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2F8E491-1453-45DC-9021-00EB7DD1676B}" type="datetimeFigureOut">
              <a:rPr lang="he-IL" smtClean="0"/>
              <a:pPr rtl="0"/>
              <a:t>י"ט/תמוז/תשפ"ב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6D88EFA-874A-4E31-801D-5B72060FD279}" type="slidenum">
              <a:rPr lang="he-IL" smtClean="0"/>
              <a:pPr rt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69634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61" r:id="rId5"/>
    <p:sldLayoutId id="2147483654" r:id="rId6"/>
    <p:sldLayoutId id="2147483660" r:id="rId7"/>
    <p:sldLayoutId id="2147483652" r:id="rId8"/>
    <p:sldLayoutId id="2147483653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3" r:id="rId15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30.xml"/><Relationship Id="rId18" Type="http://schemas.openxmlformats.org/officeDocument/2006/relationships/slide" Target="slide37.xml"/><Relationship Id="rId26" Type="http://schemas.microsoft.com/office/2007/relationships/hdphoto" Target="../media/hdphoto4.wdp"/><Relationship Id="rId3" Type="http://schemas.openxmlformats.org/officeDocument/2006/relationships/slide" Target="slide11.xml"/><Relationship Id="rId21" Type="http://schemas.openxmlformats.org/officeDocument/2006/relationships/image" Target="../media/image9.png"/><Relationship Id="rId7" Type="http://schemas.openxmlformats.org/officeDocument/2006/relationships/slide" Target="slide19.xml"/><Relationship Id="rId12" Type="http://schemas.openxmlformats.org/officeDocument/2006/relationships/slide" Target="slide17.xml"/><Relationship Id="rId17" Type="http://schemas.openxmlformats.org/officeDocument/2006/relationships/slide" Target="slide39.xml"/><Relationship Id="rId25" Type="http://schemas.openxmlformats.org/officeDocument/2006/relationships/image" Target="../media/image11.png"/><Relationship Id="rId2" Type="http://schemas.openxmlformats.org/officeDocument/2006/relationships/slide" Target="slide10.xml"/><Relationship Id="rId16" Type="http://schemas.openxmlformats.org/officeDocument/2006/relationships/slide" Target="slide3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5.xml"/><Relationship Id="rId6" Type="http://schemas.openxmlformats.org/officeDocument/2006/relationships/slide" Target="slide9.xml"/><Relationship Id="rId11" Type="http://schemas.openxmlformats.org/officeDocument/2006/relationships/slide" Target="slide34.xml"/><Relationship Id="rId24" Type="http://schemas.microsoft.com/office/2007/relationships/hdphoto" Target="../media/hdphoto3.wdp"/><Relationship Id="rId5" Type="http://schemas.openxmlformats.org/officeDocument/2006/relationships/slide" Target="slide13.xml"/><Relationship Id="rId15" Type="http://schemas.openxmlformats.org/officeDocument/2006/relationships/slide" Target="slide33.xml"/><Relationship Id="rId23" Type="http://schemas.openxmlformats.org/officeDocument/2006/relationships/image" Target="../media/image10.png"/><Relationship Id="rId28" Type="http://schemas.microsoft.com/office/2007/relationships/hdphoto" Target="../media/hdphoto5.wdp"/><Relationship Id="rId10" Type="http://schemas.openxmlformats.org/officeDocument/2006/relationships/slide" Target="slide22.xml"/><Relationship Id="rId19" Type="http://schemas.openxmlformats.org/officeDocument/2006/relationships/image" Target="../media/image8.png"/><Relationship Id="rId4" Type="http://schemas.openxmlformats.org/officeDocument/2006/relationships/slide" Target="slide12.xml"/><Relationship Id="rId9" Type="http://schemas.openxmlformats.org/officeDocument/2006/relationships/slide" Target="slide21.xml"/><Relationship Id="rId14" Type="http://schemas.openxmlformats.org/officeDocument/2006/relationships/slide" Target="slide32.xml"/><Relationship Id="rId22" Type="http://schemas.microsoft.com/office/2007/relationships/hdphoto" Target="../media/hdphoto2.wdp"/><Relationship Id="rId27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8.wdp"/><Relationship Id="rId18" Type="http://schemas.openxmlformats.org/officeDocument/2006/relationships/image" Target="../media/image18.png"/><Relationship Id="rId3" Type="http://schemas.openxmlformats.org/officeDocument/2006/relationships/slide" Target="slide28.xml"/><Relationship Id="rId7" Type="http://schemas.openxmlformats.org/officeDocument/2006/relationships/slide" Target="slide42.xml"/><Relationship Id="rId12" Type="http://schemas.openxmlformats.org/officeDocument/2006/relationships/image" Target="../media/image15.png"/><Relationship Id="rId17" Type="http://schemas.microsoft.com/office/2007/relationships/hdphoto" Target="../media/hdphoto10.wdp"/><Relationship Id="rId2" Type="http://schemas.openxmlformats.org/officeDocument/2006/relationships/slide" Target="slide4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slide" Target="slide27.xml"/><Relationship Id="rId11" Type="http://schemas.microsoft.com/office/2007/relationships/hdphoto" Target="../media/hdphoto7.wdp"/><Relationship Id="rId5" Type="http://schemas.openxmlformats.org/officeDocument/2006/relationships/slide" Target="slide25.xml"/><Relationship Id="rId15" Type="http://schemas.microsoft.com/office/2007/relationships/hdphoto" Target="../media/hdphoto9.wdp"/><Relationship Id="rId10" Type="http://schemas.openxmlformats.org/officeDocument/2006/relationships/image" Target="../media/image14.png"/><Relationship Id="rId4" Type="http://schemas.openxmlformats.org/officeDocument/2006/relationships/slide" Target="slide26.xml"/><Relationship Id="rId9" Type="http://schemas.microsoft.com/office/2007/relationships/hdphoto" Target="../media/hdphoto6.wdp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22.png"/><Relationship Id="rId3" Type="http://schemas.openxmlformats.org/officeDocument/2006/relationships/slide" Target="slide40.xml"/><Relationship Id="rId7" Type="http://schemas.openxmlformats.org/officeDocument/2006/relationships/image" Target="../media/image19.png"/><Relationship Id="rId12" Type="http://schemas.microsoft.com/office/2007/relationships/hdphoto" Target="../media/hdphoto13.wdp"/><Relationship Id="rId2" Type="http://schemas.openxmlformats.org/officeDocument/2006/relationships/slide" Target="slide14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5.xml"/><Relationship Id="rId11" Type="http://schemas.openxmlformats.org/officeDocument/2006/relationships/image" Target="../media/image21.png"/><Relationship Id="rId5" Type="http://schemas.openxmlformats.org/officeDocument/2006/relationships/slide" Target="slide35.xml"/><Relationship Id="rId10" Type="http://schemas.microsoft.com/office/2007/relationships/hdphoto" Target="../media/hdphoto12.wdp"/><Relationship Id="rId4" Type="http://schemas.openxmlformats.org/officeDocument/2006/relationships/slide" Target="slide23.xml"/><Relationship Id="rId9" Type="http://schemas.openxmlformats.org/officeDocument/2006/relationships/image" Target="../media/image20.png"/><Relationship Id="rId14" Type="http://schemas.microsoft.com/office/2007/relationships/hdphoto" Target="../media/hdphoto1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" Target="slide43.xml"/><Relationship Id="rId7" Type="http://schemas.microsoft.com/office/2007/relationships/hdphoto" Target="../media/hdphoto16.wdp"/><Relationship Id="rId2" Type="http://schemas.openxmlformats.org/officeDocument/2006/relationships/slide" Target="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microsoft.com/office/2007/relationships/hdphoto" Target="../media/hdphoto15.wdp"/><Relationship Id="rId4" Type="http://schemas.openxmlformats.org/officeDocument/2006/relationships/image" Target="../media/image23.png"/><Relationship Id="rId9" Type="http://schemas.microsoft.com/office/2007/relationships/hdphoto" Target="../media/hdphoto1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18.wdp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microsoft.com/office/2007/relationships/hdphoto" Target="../media/hdphoto19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53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54.png"/><Relationship Id="rId7" Type="http://schemas.openxmlformats.org/officeDocument/2006/relationships/image" Target="../media/image161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0.png"/><Relationship Id="rId11" Type="http://schemas.openxmlformats.org/officeDocument/2006/relationships/image" Target="../media/image164.png"/><Relationship Id="rId5" Type="http://schemas.openxmlformats.org/officeDocument/2006/relationships/image" Target="../media/image159.png"/><Relationship Id="rId10" Type="http://schemas.openxmlformats.org/officeDocument/2006/relationships/image" Target="../media/image163.png"/><Relationship Id="rId4" Type="http://schemas.openxmlformats.org/officeDocument/2006/relationships/image" Target="../media/image158.png"/><Relationship Id="rId9" Type="http://schemas.openxmlformats.org/officeDocument/2006/relationships/image" Target="../media/image16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7" Type="http://schemas.openxmlformats.org/officeDocument/2006/relationships/image" Target="../media/image176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184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11" Type="http://schemas.openxmlformats.org/officeDocument/2006/relationships/image" Target="../media/image194.png"/><Relationship Id="rId5" Type="http://schemas.openxmlformats.org/officeDocument/2006/relationships/image" Target="../media/image188.png"/><Relationship Id="rId10" Type="http://schemas.openxmlformats.org/officeDocument/2006/relationships/image" Target="../media/image193.png"/><Relationship Id="rId4" Type="http://schemas.openxmlformats.org/officeDocument/2006/relationships/image" Target="../media/image187.png"/><Relationship Id="rId9" Type="http://schemas.openxmlformats.org/officeDocument/2006/relationships/image" Target="../media/image19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11" Type="http://schemas.openxmlformats.org/officeDocument/2006/relationships/image" Target="../media/image212.png"/><Relationship Id="rId5" Type="http://schemas.openxmlformats.org/officeDocument/2006/relationships/image" Target="../media/image206.png"/><Relationship Id="rId10" Type="http://schemas.openxmlformats.org/officeDocument/2006/relationships/image" Target="../media/image211.png"/><Relationship Id="rId4" Type="http://schemas.openxmlformats.org/officeDocument/2006/relationships/image" Target="../media/image205.png"/><Relationship Id="rId9" Type="http://schemas.openxmlformats.org/officeDocument/2006/relationships/image" Target="../media/image2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13" Type="http://schemas.openxmlformats.org/officeDocument/2006/relationships/image" Target="../media/image228.png"/><Relationship Id="rId3" Type="http://schemas.openxmlformats.org/officeDocument/2006/relationships/image" Target="../media/image218.png"/><Relationship Id="rId7" Type="http://schemas.openxmlformats.org/officeDocument/2006/relationships/image" Target="../media/image222.png"/><Relationship Id="rId12" Type="http://schemas.openxmlformats.org/officeDocument/2006/relationships/image" Target="../media/image227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11" Type="http://schemas.openxmlformats.org/officeDocument/2006/relationships/image" Target="../media/image226.png"/><Relationship Id="rId5" Type="http://schemas.openxmlformats.org/officeDocument/2006/relationships/image" Target="../media/image220.png"/><Relationship Id="rId10" Type="http://schemas.openxmlformats.org/officeDocument/2006/relationships/image" Target="../media/image225.png"/><Relationship Id="rId4" Type="http://schemas.openxmlformats.org/officeDocument/2006/relationships/image" Target="../media/image219.png"/><Relationship Id="rId9" Type="http://schemas.openxmlformats.org/officeDocument/2006/relationships/image" Target="../media/image2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2.png"/><Relationship Id="rId4" Type="http://schemas.openxmlformats.org/officeDocument/2006/relationships/image" Target="../media/image2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7" Type="http://schemas.openxmlformats.org/officeDocument/2006/relationships/image" Target="../media/image238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gif"/><Relationship Id="rId2" Type="http://schemas.openxmlformats.org/officeDocument/2006/relationships/hyperlink" Target="https://rossdent-trade.ru/contacts/stores/68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xmlns="" id="{7C61A4A6-1718-4C9F-ACC6-883E3EF526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0824" y="2174211"/>
            <a:ext cx="2476598" cy="1435792"/>
          </a:xfrm>
          <a:prstGeom prst="rect">
            <a:avLst/>
          </a:prstGeom>
        </p:spPr>
      </p:pic>
      <p:sp>
        <p:nvSpPr>
          <p:cNvPr id="23" name="תיבת טקסט 22">
            <a:extLst>
              <a:ext uri="{FF2B5EF4-FFF2-40B4-BE49-F238E27FC236}">
                <a16:creationId xmlns:a16="http://schemas.microsoft.com/office/drawing/2014/main" xmlns="" id="{9B287AAB-83A5-402F-ABBA-5A8FFCEE6686}"/>
              </a:ext>
            </a:extLst>
          </p:cNvPr>
          <p:cNvSpPr txBox="1"/>
          <p:nvPr/>
        </p:nvSpPr>
        <p:spPr>
          <a:xfrm>
            <a:off x="892706" y="3918393"/>
            <a:ext cx="24765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" sz="2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Имплантат с конической платформой</a:t>
            </a:r>
            <a:endParaRPr lang="he-IL" sz="28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0" name="תמונה 29">
            <a:extLst>
              <a:ext uri="{FF2B5EF4-FFF2-40B4-BE49-F238E27FC236}">
                <a16:creationId xmlns:a16="http://schemas.microsoft.com/office/drawing/2014/main" xmlns="" id="{28135B33-D43D-46A5-AD68-7F11DD1B40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3028752" y="379115"/>
            <a:ext cx="9302829" cy="647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5899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0D17E14-1873-4E54-8588-B9FE9F05B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736" y="1483042"/>
            <a:ext cx="7584386" cy="4793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оловина рамки 3">
            <a:extLst>
              <a:ext uri="{FF2B5EF4-FFF2-40B4-BE49-F238E27FC236}">
                <a16:creationId xmlns:a16="http://schemas.microsoft.com/office/drawing/2014/main" xmlns="" id="{49F0E1E1-258E-4A47-8651-83130EB3DD27}"/>
              </a:ext>
            </a:extLst>
          </p:cNvPr>
          <p:cNvSpPr/>
          <p:nvPr/>
        </p:nvSpPr>
        <p:spPr>
          <a:xfrm flipH="1">
            <a:off x="7832034" y="1428749"/>
            <a:ext cx="530088" cy="795959"/>
          </a:xfrm>
          <a:prstGeom prst="halfFrame">
            <a:avLst>
              <a:gd name="adj1" fmla="val 11770"/>
              <a:gd name="adj2" fmla="val 14448"/>
            </a:avLst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оловина рамки 4">
            <a:extLst>
              <a:ext uri="{FF2B5EF4-FFF2-40B4-BE49-F238E27FC236}">
                <a16:creationId xmlns:a16="http://schemas.microsoft.com/office/drawing/2014/main" xmlns="" id="{293DE2EA-2F42-4788-804D-BE26B53496DE}"/>
              </a:ext>
            </a:extLst>
          </p:cNvPr>
          <p:cNvSpPr/>
          <p:nvPr/>
        </p:nvSpPr>
        <p:spPr>
          <a:xfrm rot="10800000">
            <a:off x="7901056" y="5503966"/>
            <a:ext cx="530088" cy="795959"/>
          </a:xfrm>
          <a:prstGeom prst="halfFrame">
            <a:avLst>
              <a:gd name="adj1" fmla="val 11770"/>
              <a:gd name="adj2" fmla="val 14448"/>
            </a:avLst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8366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idx="4294967295"/>
          </p:nvPr>
        </p:nvSpPr>
        <p:spPr>
          <a:xfrm>
            <a:off x="1870832" y="581336"/>
            <a:ext cx="6947731" cy="638474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 fontScale="90000"/>
          </a:bodyPr>
          <a:lstStyle/>
          <a:p>
            <a:pPr algn="l" rtl="0"/>
            <a:r>
              <a:rPr lang="ru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Коническая платформа I-ON Project:</a:t>
            </a:r>
            <a:endParaRPr lang="he-I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1794885" y="1578734"/>
            <a:ext cx="9092457" cy="511913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ru" sz="2000">
                <a:latin typeface="Arial" panose="020B0604020202020204" pitchFamily="34" charset="0"/>
                <a:ea typeface="Times New Roman" panose="02020603050405020304" pitchFamily="18" charset="0"/>
              </a:rPr>
              <a:t>I-ON Project — передовая и современная система, включающая полную линейку диаметров имплантатов с широким спектром клинических решений.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" sz="2000">
                <a:latin typeface="Arial" panose="020B0604020202020204" pitchFamily="34" charset="0"/>
                <a:cs typeface="Arial" panose="020B0604020202020204" pitchFamily="34" charset="0"/>
              </a:rPr>
              <a:t>I-ON Project включает: </a:t>
            </a:r>
          </a:p>
          <a:p>
            <a:pPr marL="285750" indent="-28575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2000">
                <a:latin typeface="Arial" panose="020B0604020202020204" pitchFamily="34" charset="0"/>
                <a:cs typeface="Arial" panose="020B0604020202020204" pitchFamily="34" charset="0"/>
              </a:rPr>
              <a:t>Зубные имплантаты на уровне костного гребня диаметром от 3,5 до 5 мм с одной конической платформой</a:t>
            </a:r>
          </a:p>
          <a:p>
            <a:pPr marL="285750" indent="-28575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2000">
                <a:latin typeface="Arial" panose="020B0604020202020204" pitchFamily="34" charset="0"/>
                <a:cs typeface="Arial" panose="020B0604020202020204" pitchFamily="34" charset="0"/>
              </a:rPr>
              <a:t>Физическое смещение платформы для имплантатов всех диаметров (не менее 0,3 мм для самого узкого имплантата)</a:t>
            </a:r>
          </a:p>
          <a:p>
            <a:pPr marL="285750" indent="-28575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2000">
                <a:latin typeface="Arial" panose="020B0604020202020204" pitchFamily="34" charset="0"/>
                <a:cs typeface="Arial" panose="020B0604020202020204" pitchFamily="34" charset="0"/>
              </a:rPr>
              <a:t>Стабильное и прочное гибридное соединение имплантата с абатментом</a:t>
            </a:r>
          </a:p>
          <a:p>
            <a:pPr marL="285750" indent="-28575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2000">
                <a:latin typeface="Arial" panose="020B0604020202020204" pitchFamily="34" charset="0"/>
                <a:cs typeface="Arial" panose="020B0604020202020204" pitchFamily="34" charset="0"/>
              </a:rPr>
              <a:t>Превосходная антибактериальная герметизация интерфейса «имплантат-абатмент»</a:t>
            </a:r>
          </a:p>
        </p:txBody>
      </p:sp>
    </p:spTree>
    <p:extLst>
      <p:ext uri="{BB962C8B-B14F-4D97-AF65-F5344CB8AC3E}">
        <p14:creationId xmlns:p14="http://schemas.microsoft.com/office/powerpoint/2010/main" xmlns="" val="2077176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>
            <a:extLst>
              <a:ext uri="{FF2B5EF4-FFF2-40B4-BE49-F238E27FC236}">
                <a16:creationId xmlns:a16="http://schemas.microsoft.com/office/drawing/2014/main" xmlns="" id="{1EC47FE7-9371-4D00-B4C5-65A98E278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654" y="0"/>
            <a:ext cx="9518121" cy="1355724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Линейка продуктов:</a:t>
            </a:r>
            <a:endParaRPr lang="he-I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0179393"/>
              </p:ext>
            </p:extLst>
          </p:nvPr>
        </p:nvGraphicFramePr>
        <p:xfrm>
          <a:off x="1952534" y="856988"/>
          <a:ext cx="10013481" cy="622729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82318">
                  <a:extLst>
                    <a:ext uri="{9D8B030D-6E8A-4147-A177-3AD203B41FA5}">
                      <a16:colId xmlns:a16="http://schemas.microsoft.com/office/drawing/2014/main" xmlns="" val="1637649221"/>
                    </a:ext>
                  </a:extLst>
                </a:gridCol>
                <a:gridCol w="2512380">
                  <a:extLst>
                    <a:ext uri="{9D8B030D-6E8A-4147-A177-3AD203B41FA5}">
                      <a16:colId xmlns:a16="http://schemas.microsoft.com/office/drawing/2014/main" xmlns="" val="3786679234"/>
                    </a:ext>
                  </a:extLst>
                </a:gridCol>
                <a:gridCol w="3772996">
                  <a:extLst>
                    <a:ext uri="{9D8B030D-6E8A-4147-A177-3AD203B41FA5}">
                      <a16:colId xmlns:a16="http://schemas.microsoft.com/office/drawing/2014/main" xmlns="" val="3512654783"/>
                    </a:ext>
                  </a:extLst>
                </a:gridCol>
                <a:gridCol w="1145787">
                  <a:extLst>
                    <a:ext uri="{9D8B030D-6E8A-4147-A177-3AD203B41FA5}">
                      <a16:colId xmlns:a16="http://schemas.microsoft.com/office/drawing/2014/main" xmlns="" val="8984489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" sz="1600"/>
                        <a:t>Номер для заказа в России</a:t>
                      </a:r>
                      <a:endParaRPr lang="he-IL" sz="1600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 sz="1600"/>
                        <a:t>Номер для заказа (арт. №)</a:t>
                      </a:r>
                      <a:endParaRPr lang="he-IL" sz="1600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 sz="1600"/>
                        <a:t>Описание</a:t>
                      </a:r>
                      <a:endParaRPr lang="he-IL" sz="1600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 sz="1600"/>
                        <a:t>Изделия</a:t>
                      </a:r>
                      <a:endParaRPr lang="he-IL" sz="1600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9900799"/>
                  </a:ext>
                </a:extLst>
              </a:tr>
              <a:tr h="1181099">
                <a:tc>
                  <a:txBody>
                    <a:bodyPr/>
                    <a:lstStyle/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2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I5C-3.5,8 ;10 ;11.5 ;13 ;16</a:t>
                      </a:r>
                      <a:endParaRPr lang="en-US" sz="1600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I5C-3.75,8 ;10 ;11.5 ;13 ;16</a:t>
                      </a:r>
                      <a:endParaRPr lang="en-US" sz="1600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4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I5C-4.2,8 ;10 ;11.5 ;13</a:t>
                      </a:r>
                      <a:endParaRPr lang="en-US" sz="1600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5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I5C-5,6 ;8 ;10 ;11.5 ;13</a:t>
                      </a:r>
                      <a:endParaRPr lang="en-US" sz="1600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2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I10C-3.5,8 ;10 ;11.5 ;13 ;16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I10C-3.75,8 ;10 ;11.5 ;13 ;16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solidFill>
                            <a:srgbClr val="0070C0"/>
                          </a:solidFill>
                          <a:hlinkClick r:id="rId4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I10C-4.2,6 ;8 ;10 ;11.5 ;13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solidFill>
                            <a:srgbClr val="0070C0"/>
                          </a:solidFill>
                          <a:hlinkClick r:id="rId5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I10C-5,6 ;8 ;10 ;11.5 ;13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 sz="1600">
                          <a:hlinkClick r:id="rId6" action="ppaction://hlinksldjump"/>
                        </a:rPr>
                        <a:t>Имплантат I-ON (коническая платформа)</a:t>
                      </a:r>
                      <a:endParaRPr lang="he-IL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6336608"/>
                  </a:ext>
                </a:extLst>
              </a:tr>
              <a:tr h="42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solidFill>
                            <a:srgbClr val="0563C1"/>
                          </a:solidFill>
                          <a:highlight>
                            <a:srgbClr val="00FFFF"/>
                          </a:highlight>
                          <a:hlinkClick r:id="rId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P0C-3,7, </a:t>
                      </a:r>
                      <a:r>
                        <a:rPr lang="ru" sz="1600">
                          <a:solidFill>
                            <a:srgbClr val="0070C0"/>
                          </a:solidFill>
                          <a:hlinkClick r:id="rId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P0NC-4,2;3;4;5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 sz="1600">
                          <a:solidFill>
                            <a:srgbClr val="0563C1"/>
                          </a:solidFill>
                          <a:highlight>
                            <a:srgbClr val="00FFFF"/>
                          </a:highlight>
                          <a:hlinkClick r:id="rId8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P0C-3,4,</a:t>
                      </a:r>
                      <a:r>
                        <a:rPr lang="ru" sz="1600">
                          <a:solidFill>
                            <a:srgbClr val="0070C0"/>
                          </a:solidFill>
                          <a:hlinkClick r:id="rId8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 P0C-4,2;3;4;5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solidFill>
                            <a:srgbClr val="0070C0"/>
                          </a:solidFill>
                          <a:hlinkClick r:id="rId9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P0WC-4,2;3;4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en-US" sz="1600" dirty="0">
                          <a:solidFill>
                            <a:srgbClr val="0070C0"/>
                          </a:solidFill>
                        </a:rPr>
                      </a:br>
                      <a:r>
                        <a:rPr lang="ru" sz="1600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10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P0NC-3,2,3;4</a:t>
                      </a:r>
                      <a:endParaRPr lang="en-US" sz="1600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11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P0/2-3.75,4</a:t>
                      </a:r>
                      <a:endParaRPr lang="he-IL" sz="1600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solidFill>
                            <a:srgbClr val="0070C0"/>
                          </a:solidFill>
                          <a:hlinkClick r:id="rId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P0NC-4,1;2;3;4;5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8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P0C-4,1;2;3;4;5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solidFill>
                            <a:srgbClr val="0070C0"/>
                          </a:solidFill>
                          <a:hlinkClick r:id="rId9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P0WC-4,2;3;4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en-US" sz="1600" dirty="0">
                          <a:solidFill>
                            <a:srgbClr val="0070C0"/>
                          </a:solidFill>
                        </a:rPr>
                      </a:br>
                      <a:r>
                        <a:rPr lang="ru" sz="1600">
                          <a:solidFill>
                            <a:srgbClr val="0070C0"/>
                          </a:solidFill>
                          <a:hlinkClick r:id="rId10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P0NNC-4,1.5,2.5;3.5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11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P0-P14C-4</a:t>
                      </a:r>
                      <a:endParaRPr lang="he-IL" sz="16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hlinkClick r:id="rId12" action="ppaction://hlinksldjump"/>
                        </a:rPr>
                        <a:t>Формирователь десны (коническая платформа)</a:t>
                      </a:r>
                      <a:endParaRPr lang="he-IL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6520697"/>
                  </a:ext>
                </a:extLst>
              </a:tr>
              <a:tr h="6359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solidFill>
                            <a:srgbClr val="0070C0"/>
                          </a:solidFill>
                          <a:hlinkClick r:id="rId1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P16C-4,1;2;3;4;5</a:t>
                      </a:r>
                      <a:endParaRPr lang="en-US" sz="1600" dirty="0">
                        <a:solidFill>
                          <a:srgbClr val="0070C0"/>
                        </a:solidFill>
                        <a:hlinkClick r:id="rId14" action="ppaction://hlinksldjump">
                          <a:extLst>
                            <a:ext uri="{A12FA001-AC4F-418D-AE19-62706E023703}">
                              <ahyp:hlinkClr xmlns=""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>
                          <a:solidFill>
                            <a:srgbClr val="0070C0"/>
                          </a:solidFill>
                          <a:hlinkClick r:id="rId1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P16C-4,1;2;3;4;5</a:t>
                      </a:r>
                      <a:endParaRPr lang="en-US" sz="1600" dirty="0">
                        <a:solidFill>
                          <a:srgbClr val="0563C1"/>
                        </a:solidFill>
                        <a:hlinkClick r:id="rId14" action="ppaction://hlinksldjump">
                          <a:extLst>
                            <a:ext uri="{A12FA001-AC4F-418D-AE19-62706E023703}">
                              <ahyp:hlinkClr xmlns=""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70C0"/>
                        </a:solidFill>
                        <a:hlinkClick r:id="rId14" action="ppaction://hlinksldjump">
                          <a:extLst>
                            <a:ext uri="{A12FA001-AC4F-418D-AE19-62706E023703}">
                              <ahyp:hlinkClr xmlns=""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/>
                        <a:t>Прямой абатмент с винтовой фиксацией (коническая платформа)</a:t>
                      </a:r>
                      <a:endParaRPr lang="he-IL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3823573"/>
                  </a:ext>
                </a:extLst>
              </a:tr>
              <a:tr h="613278">
                <a:tc>
                  <a:txBody>
                    <a:bodyPr/>
                    <a:lstStyle/>
                    <a:p>
                      <a:pPr algn="l" rtl="0"/>
                      <a:r>
                        <a:rPr lang="ru" sz="1600">
                          <a:solidFill>
                            <a:srgbClr val="0563C1"/>
                          </a:solidFill>
                          <a:hlinkClick r:id="rId14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P14C-4,17-1;</a:t>
                      </a:r>
                      <a:r>
                        <a:rPr lang="ru" sz="1600">
                          <a:solidFill>
                            <a:srgbClr val="0563C1"/>
                          </a:solidFill>
                          <a:highlight>
                            <a:srgbClr val="00FFFF"/>
                          </a:highlight>
                          <a:hlinkClick r:id="rId14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 P24C-4,17-3</a:t>
                      </a:r>
                      <a:r>
                        <a:rPr lang="ru" sz="1600">
                          <a:solidFill>
                            <a:srgbClr val="0070C0"/>
                          </a:solidFill>
                          <a:hlinkClick r:id="rId14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; P14C-4,17-3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 sz="1600">
                          <a:solidFill>
                            <a:srgbClr val="0563C1"/>
                          </a:solidFill>
                          <a:hlinkClick r:id="rId15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P14C-4,30-1;</a:t>
                      </a:r>
                      <a:r>
                        <a:rPr lang="ru" sz="1600">
                          <a:solidFill>
                            <a:srgbClr val="0563C1"/>
                          </a:solidFill>
                          <a:highlight>
                            <a:srgbClr val="00FFFF"/>
                          </a:highlight>
                          <a:hlinkClick r:id="rId15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 P24C-4,30-3</a:t>
                      </a:r>
                      <a:r>
                        <a:rPr lang="ru" sz="1600">
                          <a:solidFill>
                            <a:srgbClr val="0070C0"/>
                          </a:solidFill>
                          <a:hlinkClick r:id="rId15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; P14C-4,30-3</a:t>
                      </a:r>
                      <a:endParaRPr lang="he-IL" sz="16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14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P14C-4,17-1;2;3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15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P14C-4,30-1;2;3</a:t>
                      </a:r>
                      <a:endParaRPr lang="he-IL" sz="1600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16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/>
                        <a:t>Угловой абатмент с винтовой фиксацией (коническая платформа)</a:t>
                      </a:r>
                      <a:endParaRPr lang="he-IL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sz="160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0548336"/>
                  </a:ext>
                </a:extLst>
              </a:tr>
              <a:tr h="1453661">
                <a:tc>
                  <a:txBody>
                    <a:bodyPr/>
                    <a:lstStyle/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16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P24C-bT</a:t>
                      </a:r>
                    </a:p>
                    <a:p>
                      <a:pPr algn="l" rtl="0"/>
                      <a:r>
                        <a:rPr lang="ru" sz="1600" kern="1200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latin typeface="+mn-lt"/>
                          <a:ea typeface="+mn-ea"/>
                          <a:cs typeface="+mn-cs"/>
                          <a:hlinkClick r:id="rId16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P14-bH</a:t>
                      </a:r>
                      <a:r>
                        <a:rPr lang="en-US" sz="1600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en-US" sz="1600">
                          <a:solidFill>
                            <a:srgbClr val="0070C0"/>
                          </a:solidFill>
                        </a:rPr>
                      </a:br>
                      <a:r>
                        <a:rPr lang="ru" sz="1600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16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P24-b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en-US" sz="1600" dirty="0">
                          <a:solidFill>
                            <a:srgbClr val="0070C0"/>
                          </a:solidFill>
                        </a:rPr>
                      </a:br>
                      <a:r>
                        <a:rPr lang="ru" sz="1600">
                          <a:solidFill>
                            <a:srgbClr val="0563C1"/>
                          </a:solidFill>
                          <a:hlinkClick r:id="rId1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P7C-4,1</a:t>
                      </a:r>
                      <a:endParaRPr lang="en-US" sz="1600" dirty="0">
                        <a:solidFill>
                          <a:srgbClr val="0563C1"/>
                        </a:solidFill>
                        <a:highlight>
                          <a:srgbClr val="00FFFF"/>
                        </a:highlight>
                        <a:hlinkClick r:id="rId17" action="ppaction://hlinksldjump">
                          <a:extLst>
                            <a:ext uri="{A12FA001-AC4F-418D-AE19-62706E023703}">
                              <ahyp:hlinkClr xmlns=""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1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P7C-4,2</a:t>
                      </a:r>
                      <a:endParaRPr lang="en-US" sz="1600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16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P14C-bT</a:t>
                      </a:r>
                    </a:p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16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P14C-bT-AR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en-US" sz="1600" dirty="0">
                          <a:solidFill>
                            <a:srgbClr val="0070C0"/>
                          </a:solidFill>
                        </a:rPr>
                      </a:br>
                      <a:r>
                        <a:rPr lang="ru" sz="1600">
                          <a:solidFill>
                            <a:srgbClr val="0070C0"/>
                          </a:solidFill>
                          <a:hlinkClick r:id="rId18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P14Cb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 sz="1600">
                          <a:solidFill>
                            <a:srgbClr val="0563C1"/>
                          </a:solidFill>
                          <a:hlinkClick r:id="rId1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P14C-bTs-C</a:t>
                      </a:r>
                    </a:p>
                    <a:p>
                      <a:pPr algn="l" rtl="0"/>
                      <a:r>
                        <a:rPr lang="ru" sz="1600">
                          <a:solidFill>
                            <a:srgbClr val="0070C0"/>
                          </a:solidFill>
                          <a:hlinkClick r:id="rId1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P14C-bTs-AR</a:t>
                      </a:r>
                      <a:endParaRPr lang="he-IL" sz="1600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600"/>
                        <a:t>Втулка с винтовой фиксацией (коническая платформа)</a:t>
                      </a:r>
                      <a:endParaRPr lang="he-IL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558369"/>
                  </a:ext>
                </a:extLst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backgroundRemoval t="0" b="9834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148140" y="1335158"/>
            <a:ext cx="616037" cy="1018830"/>
          </a:xfrm>
          <a:prstGeom prst="rect">
            <a:avLst/>
          </a:prstGeom>
          <a:effectLst/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 xmlns="">
                  <a14:imgLayer r:embed="rId22">
                    <a14:imgEffect>
                      <a14:backgroundRemoval t="2048" b="98138" l="4000" r="98759">
                        <a14:foregroundMark x1="17241" y1="26071" x2="17241" y2="26071"/>
                        <a14:foregroundMark x1="9241" y1="34637" x2="9241" y2="34637"/>
                        <a14:foregroundMark x1="7862" y1="30168" x2="7862" y2="30168"/>
                        <a14:foregroundMark x1="14897" y1="51955" x2="14897" y2="51955"/>
                        <a14:foregroundMark x1="28000" y1="94972" x2="28000" y2="94972"/>
                        <a14:foregroundMark x1="28138" y1="95531" x2="28138" y2="95531"/>
                        <a14:foregroundMark x1="7862" y1="24395" x2="7862" y2="24395"/>
                        <a14:foregroundMark x1="8138" y1="22160" x2="8138" y2="22160"/>
                        <a14:foregroundMark x1="8552" y1="20857" x2="8552" y2="20857"/>
                        <a14:foregroundMark x1="9379" y1="18808" x2="9379" y2="18808"/>
                        <a14:foregroundMark x1="8966" y1="19553" x2="8966" y2="19553"/>
                        <a14:foregroundMark x1="60138" y1="17691" x2="60138" y2="17691"/>
                        <a14:foregroundMark x1="65793" y1="18436" x2="65793" y2="18436"/>
                        <a14:foregroundMark x1="60138" y1="13780" x2="60138" y2="13780"/>
                        <a14:foregroundMark x1="76552" y1="84916" x2="76552" y2="849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93160" y="4496584"/>
            <a:ext cx="693692" cy="51381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 xmlns="">
                  <a14:imgLayer r:embed="rId24">
                    <a14:imgEffect>
                      <a14:backgroundRemoval t="2527" b="98271" l="2790" r="96781">
                        <a14:foregroundMark x1="85300" y1="8511" x2="85300" y2="8511"/>
                        <a14:foregroundMark x1="72854" y1="13963" x2="72854" y2="13963"/>
                        <a14:foregroundMark x1="50536" y1="77527" x2="50536" y2="77527"/>
                        <a14:foregroundMark x1="43348" y1="28324" x2="43348" y2="28324"/>
                        <a14:foregroundMark x1="56974" y1="23803" x2="56974" y2="23803"/>
                        <a14:foregroundMark x1="57296" y1="23138" x2="57296" y2="23138"/>
                        <a14:foregroundMark x1="21352" y1="50399" x2="21352" y2="50399"/>
                        <a14:foregroundMark x1="27039" y1="39761" x2="27039" y2="39761"/>
                        <a14:foregroundMark x1="14592" y1="47074" x2="14592" y2="47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93160" y="3720187"/>
            <a:ext cx="799079" cy="64475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 xmlns="">
                  <a14:imgLayer r:embed="rId26">
                    <a14:imgEffect>
                      <a14:backgroundRemoval t="5556" b="98498" l="1092" r="97598">
                        <a14:foregroundMark x1="36900" y1="62312" x2="36900" y2="62312"/>
                        <a14:foregroundMark x1="37336" y1="64715" x2="37336" y2="64715"/>
                        <a14:foregroundMark x1="52948" y1="63213" x2="52948" y2="63213"/>
                        <a14:foregroundMark x1="37445" y1="68018" x2="37445" y2="68018"/>
                        <a14:foregroundMark x1="50546" y1="92192" x2="50655" y2="92192"/>
                        <a14:foregroundMark x1="50983" y1="93544" x2="50983" y2="93544"/>
                        <a14:foregroundMark x1="50437" y1="93393" x2="50437" y2="93393"/>
                        <a14:foregroundMark x1="70087" y1="88889" x2="70087" y2="88889"/>
                        <a14:foregroundMark x1="70197" y1="89339" x2="70197" y2="89339"/>
                        <a14:foregroundMark x1="75109" y1="85135" x2="75109" y2="85135"/>
                        <a14:foregroundMark x1="76638" y1="89790" x2="76638" y2="89790"/>
                        <a14:foregroundMark x1="77729" y1="90090" x2="77729" y2="90390"/>
                        <a14:foregroundMark x1="68886" y1="68619" x2="68886" y2="68619"/>
                        <a14:foregroundMark x1="68886" y1="69820" x2="68886" y2="69820"/>
                        <a14:foregroundMark x1="68777" y1="70721" x2="68777" y2="70721"/>
                        <a14:foregroundMark x1="68777" y1="70420" x2="68886" y2="70420"/>
                        <a14:foregroundMark x1="21179" y1="93243" x2="21179" y2="93243"/>
                        <a14:foregroundMark x1="21943" y1="95495" x2="21943" y2="95495"/>
                        <a14:foregroundMark x1="21507" y1="95345" x2="21507" y2="95345"/>
                        <a14:foregroundMark x1="8406" y1="67568" x2="8406" y2="67568"/>
                        <a14:foregroundMark x1="7642" y1="66667" x2="7642" y2="66667"/>
                        <a14:foregroundMark x1="10699" y1="77027" x2="10699" y2="77027"/>
                        <a14:foregroundMark x1="9170" y1="76426" x2="9170" y2="76426"/>
                        <a14:foregroundMark x1="7969" y1="75075" x2="7969" y2="75075"/>
                        <a14:foregroundMark x1="7205" y1="75225" x2="7205" y2="75225"/>
                        <a14:foregroundMark x1="10917" y1="78078" x2="10917" y2="78078"/>
                        <a14:foregroundMark x1="9607" y1="77628" x2="9607" y2="77628"/>
                        <a14:foregroundMark x1="11572" y1="78529" x2="11463" y2="78378"/>
                        <a14:foregroundMark x1="10262" y1="78078" x2="10262" y2="78078"/>
                        <a14:foregroundMark x1="10590" y1="78529" x2="10590" y2="78529"/>
                        <a14:foregroundMark x1="9279" y1="78078" x2="9279" y2="78078"/>
                        <a14:foregroundMark x1="8624" y1="77477" x2="8624" y2="77477"/>
                        <a14:foregroundMark x1="7642" y1="76577" x2="7642" y2="76577"/>
                        <a14:foregroundMark x1="7205" y1="76126" x2="7205" y2="76126"/>
                        <a14:foregroundMark x1="6769" y1="63664" x2="6769" y2="63664"/>
                        <a14:foregroundMark x1="8188" y1="60360" x2="8188" y2="60360"/>
                        <a14:foregroundMark x1="9170" y1="57357" x2="9170" y2="57357"/>
                        <a14:foregroundMark x1="11572" y1="54505" x2="11572" y2="54505"/>
                        <a14:foregroundMark x1="7751" y1="48498" x2="7751" y2="48498"/>
                        <a14:foregroundMark x1="7751" y1="46547" x2="7751" y2="46547"/>
                        <a14:foregroundMark x1="7096" y1="47447" x2="7096" y2="47447"/>
                        <a14:foregroundMark x1="6550" y1="48649" x2="6550" y2="48649"/>
                        <a14:foregroundMark x1="6441" y1="50150" x2="6441" y2="50150"/>
                        <a14:foregroundMark x1="6550" y1="51201" x2="6550" y2="51201"/>
                        <a14:foregroundMark x1="6769" y1="51802" x2="6769" y2="51802"/>
                        <a14:foregroundMark x1="6441" y1="65165" x2="6441" y2="65165"/>
                        <a14:foregroundMark x1="5895" y1="65315" x2="5895" y2="65315"/>
                        <a14:foregroundMark x1="35044" y1="39790" x2="35044" y2="39640"/>
                        <a14:foregroundMark x1="35153" y1="38288" x2="35262" y2="37988"/>
                        <a14:foregroundMark x1="35371" y1="37087" x2="35371" y2="37087"/>
                        <a14:foregroundMark x1="35371" y1="35886" x2="35371" y2="35736"/>
                        <a14:foregroundMark x1="35262" y1="33634" x2="35262" y2="33483"/>
                        <a14:foregroundMark x1="35480" y1="32282" x2="35480" y2="32282"/>
                        <a14:foregroundMark x1="35480" y1="32883" x2="35480" y2="32883"/>
                        <a14:foregroundMark x1="35153" y1="31532" x2="35153" y2="31532"/>
                        <a14:foregroundMark x1="34389" y1="31081" x2="34389" y2="31081"/>
                        <a14:foregroundMark x1="33624" y1="31231" x2="33624" y2="31231"/>
                        <a14:foregroundMark x1="32751" y1="31231" x2="32314" y2="31231"/>
                        <a14:foregroundMark x1="31550" y1="31081" x2="31550" y2="31081"/>
                        <a14:foregroundMark x1="30568" y1="30931" x2="30568" y2="30931"/>
                        <a14:foregroundMark x1="30022" y1="30931" x2="30022" y2="30931"/>
                        <a14:foregroundMark x1="34934" y1="21622" x2="34934" y2="21622"/>
                        <a14:foregroundMark x1="35044" y1="20420" x2="35044" y2="20270"/>
                        <a14:foregroundMark x1="35262" y1="19520" x2="35262" y2="19069"/>
                        <a14:foregroundMark x1="35371" y1="18468" x2="35262" y2="18318"/>
                        <a14:foregroundMark x1="35262" y1="17417" x2="35262" y2="16967"/>
                        <a14:foregroundMark x1="35371" y1="16517" x2="35371" y2="16366"/>
                        <a14:foregroundMark x1="35371" y1="15916" x2="35371" y2="15315"/>
                        <a14:foregroundMark x1="35371" y1="14715" x2="35371" y2="14715"/>
                        <a14:foregroundMark x1="35153" y1="14264" x2="34934" y2="13814"/>
                        <a14:foregroundMark x1="34716" y1="13363" x2="34716" y2="13213"/>
                        <a14:foregroundMark x1="34498" y1="12763" x2="34498" y2="12763"/>
                        <a14:foregroundMark x1="33843" y1="12012" x2="33843" y2="12012"/>
                        <a14:foregroundMark x1="32860" y1="11111" x2="32751" y2="11111"/>
                        <a14:foregroundMark x1="32314" y1="11111" x2="32096" y2="10811"/>
                        <a14:foregroundMark x1="31659" y1="10511" x2="31659" y2="10511"/>
                        <a14:foregroundMark x1="30677" y1="10360" x2="30240" y2="10060"/>
                        <a14:foregroundMark x1="29476" y1="9760" x2="29476" y2="9760"/>
                        <a14:foregroundMark x1="28930" y1="9459" x2="28603" y2="9459"/>
                        <a14:foregroundMark x1="27838" y1="9159" x2="27511" y2="9159"/>
                        <a14:foregroundMark x1="27183" y1="9009" x2="27074" y2="8859"/>
                        <a14:foregroundMark x1="26419" y1="8559" x2="25983" y2="8408"/>
                        <a14:foregroundMark x1="24891" y1="8258" x2="24891" y2="8258"/>
                        <a14:foregroundMark x1="24454" y1="8258" x2="24127" y2="8258"/>
                        <a14:foregroundMark x1="23690" y1="8108" x2="23362" y2="8108"/>
                        <a14:foregroundMark x1="22817" y1="7958" x2="22598" y2="7958"/>
                        <a14:foregroundMark x1="22380" y1="7808" x2="22162" y2="7808"/>
                        <a14:foregroundMark x1="21943" y1="7808" x2="21397" y2="7808"/>
                        <a14:foregroundMark x1="21397" y1="7808" x2="21397" y2="7808"/>
                        <a14:foregroundMark x1="21070" y1="7808" x2="20742" y2="7958"/>
                        <a14:foregroundMark x1="20633" y1="7958" x2="20306" y2="8258"/>
                        <a14:foregroundMark x1="19760" y1="8258" x2="19541" y2="8559"/>
                        <a14:foregroundMark x1="19105" y1="8559" x2="18668" y2="8709"/>
                        <a14:foregroundMark x1="18559" y1="8859" x2="18341" y2="8859"/>
                        <a14:foregroundMark x1="18122" y1="8859" x2="18013" y2="9009"/>
                        <a14:foregroundMark x1="17576" y1="9159" x2="17249" y2="9309"/>
                        <a14:foregroundMark x1="16921" y1="9459" x2="16485" y2="9760"/>
                        <a14:foregroundMark x1="16266" y1="9760" x2="16048" y2="9760"/>
                        <a14:foregroundMark x1="15611" y1="9760" x2="15284" y2="9760"/>
                        <a14:foregroundMark x1="15066" y1="9910" x2="14847" y2="10060"/>
                        <a14:foregroundMark x1="14520" y1="10060" x2="14192" y2="10210"/>
                        <a14:foregroundMark x1="13755" y1="10360" x2="13428" y2="10511"/>
                        <a14:foregroundMark x1="13100" y1="10511" x2="12991" y2="10511"/>
                        <a14:foregroundMark x1="12664" y1="10661" x2="12555" y2="10661"/>
                        <a14:foregroundMark x1="12227" y1="10661" x2="12118" y2="10661"/>
                        <a14:foregroundMark x1="11900" y1="10661" x2="11900" y2="10661"/>
                        <a14:foregroundMark x1="11790" y1="10661" x2="11572" y2="10661"/>
                        <a14:foregroundMark x1="11245" y1="10661" x2="10917" y2="10661"/>
                        <a14:foregroundMark x1="10808" y1="10661" x2="10808" y2="10661"/>
                        <a14:foregroundMark x1="10371" y1="10811" x2="10371" y2="10811"/>
                        <a14:foregroundMark x1="9825" y1="10961" x2="9716" y2="10961"/>
                        <a14:foregroundMark x1="9498" y1="11111" x2="9498" y2="11111"/>
                        <a14:foregroundMark x1="8952" y1="11261" x2="8624" y2="11411"/>
                        <a14:foregroundMark x1="8188" y1="11562" x2="8188" y2="11562"/>
                        <a14:foregroundMark x1="8079" y1="11562" x2="8079" y2="11562"/>
                        <a14:foregroundMark x1="7642" y1="11562" x2="7424" y2="11712"/>
                        <a14:foregroundMark x1="7314" y1="11712" x2="7314" y2="11712"/>
                        <a14:foregroundMark x1="6550" y1="11862" x2="6114" y2="12162"/>
                        <a14:foregroundMark x1="5895" y1="12162" x2="5895" y2="12162"/>
                        <a14:foregroundMark x1="5459" y1="12312" x2="5349" y2="12462"/>
                        <a14:foregroundMark x1="5240" y1="12462" x2="5240" y2="12462"/>
                        <a14:foregroundMark x1="5240" y1="12462" x2="5240" y2="12462"/>
                        <a14:foregroundMark x1="5131" y1="12613" x2="5131" y2="12613"/>
                        <a14:foregroundMark x1="5131" y1="12913" x2="5022" y2="13063"/>
                        <a14:foregroundMark x1="3821" y1="12763" x2="4585" y2="12763"/>
                        <a14:foregroundMark x1="4585" y1="12763" x2="4585" y2="12763"/>
                        <a14:foregroundMark x1="4367" y1="12763" x2="3821" y2="12913"/>
                        <a14:foregroundMark x1="3384" y1="13063" x2="3275" y2="13063"/>
                        <a14:foregroundMark x1="2948" y1="13213" x2="2948" y2="13363"/>
                        <a14:foregroundMark x1="2293" y1="13514" x2="2074" y2="13814"/>
                        <a14:foregroundMark x1="2074" y1="14114" x2="2074" y2="14114"/>
                        <a14:foregroundMark x1="1965" y1="15465" x2="2074" y2="15616"/>
                        <a14:foregroundMark x1="2074" y1="16066" x2="2074" y2="16366"/>
                        <a14:foregroundMark x1="2074" y1="16667" x2="2074" y2="16967"/>
                        <a14:foregroundMark x1="2074" y1="17267" x2="1965" y2="17868"/>
                        <a14:foregroundMark x1="1965" y1="18168" x2="1965" y2="18619"/>
                        <a14:foregroundMark x1="1965" y1="19219" x2="1965" y2="19369"/>
                        <a14:foregroundMark x1="2074" y1="19820" x2="2074" y2="19970"/>
                        <a14:foregroundMark x1="2074" y1="20871" x2="2074" y2="21021"/>
                        <a14:foregroundMark x1="2074" y1="21321" x2="1965" y2="21471"/>
                        <a14:foregroundMark x1="1965" y1="21622" x2="1965" y2="21772"/>
                        <a14:foregroundMark x1="2293" y1="21922" x2="2293" y2="21922"/>
                        <a14:foregroundMark x1="2402" y1="22072" x2="2948" y2="22222"/>
                        <a14:foregroundMark x1="3057" y1="22222" x2="3057" y2="22222"/>
                        <a14:foregroundMark x1="2402" y1="22673" x2="2293" y2="22823"/>
                        <a14:foregroundMark x1="2183" y1="22673" x2="2183" y2="22673"/>
                        <a14:foregroundMark x1="34934" y1="31532" x2="34934" y2="31532"/>
                        <a14:foregroundMark x1="34716" y1="31231" x2="34716" y2="31231"/>
                        <a14:foregroundMark x1="33406" y1="31231" x2="33188" y2="31381"/>
                        <a14:foregroundMark x1="32424" y1="31532" x2="32314" y2="31532"/>
                        <a14:foregroundMark x1="31332" y1="31532" x2="30895" y2="31381"/>
                        <a14:foregroundMark x1="30568" y1="31081" x2="30459" y2="31081"/>
                        <a14:foregroundMark x1="29913" y1="30931" x2="29694" y2="30931"/>
                        <a14:foregroundMark x1="29585" y1="30931" x2="29476" y2="30781"/>
                        <a14:foregroundMark x1="29476" y1="30480" x2="29476" y2="30480"/>
                        <a14:foregroundMark x1="3275" y1="38138" x2="3275" y2="38138"/>
                        <a14:foregroundMark x1="5677" y1="39489" x2="5786" y2="39640"/>
                        <a14:foregroundMark x1="2293" y1="35736" x2="2293" y2="35736"/>
                        <a14:foregroundMark x1="1965" y1="34685" x2="1965" y2="34685"/>
                        <a14:foregroundMark x1="1965" y1="33784" x2="1965" y2="33784"/>
                        <a14:foregroundMark x1="1965" y1="33033" x2="1965" y2="33033"/>
                        <a14:backgroundMark x1="3166" y1="63964" x2="3166" y2="63964"/>
                        <a14:backgroundMark x1="2074" y1="70721" x2="2074" y2="70721"/>
                        <a14:backgroundMark x1="3493" y1="25826" x2="3493" y2="25826"/>
                        <a14:backgroundMark x1="1856" y1="12162" x2="1856" y2="12162"/>
                        <a14:backgroundMark x1="1310" y1="15165" x2="1310" y2="15165"/>
                        <a14:backgroundMark x1="1310" y1="18619" x2="1310" y2="18619"/>
                        <a14:backgroundMark x1="32205" y1="28228" x2="32205" y2="28228"/>
                        <a14:backgroundMark x1="2838" y1="28228" x2="2838" y2="28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2836" y="5498720"/>
            <a:ext cx="860376" cy="62555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2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28">
                    <a14:imgEffect>
                      <a14:backgroundRemoval t="0" b="100000" l="1322" r="98238">
                        <a14:foregroundMark x1="53744" y1="37234" x2="53744" y2="37234"/>
                        <a14:foregroundMark x1="22026" y1="58511" x2="22026" y2="58511"/>
                        <a14:foregroundMark x1="29515" y1="33511" x2="29515" y2="33511"/>
                        <a14:foregroundMark x1="26872" y1="31383" x2="26872" y2="31383"/>
                        <a14:foregroundMark x1="10573" y1="32447" x2="10573" y2="32447"/>
                        <a14:foregroundMark x1="12335" y1="31383" x2="12335" y2="31383"/>
                        <a14:foregroundMark x1="13656" y1="30319" x2="13656" y2="30319"/>
                        <a14:foregroundMark x1="15859" y1="29787" x2="15859" y2="29787"/>
                        <a14:foregroundMark x1="18062" y1="29787" x2="18062" y2="29787"/>
                        <a14:foregroundMark x1="18943" y1="29787" x2="18943" y2="29787"/>
                        <a14:foregroundMark x1="19824" y1="29255" x2="19824" y2="29255"/>
                        <a14:foregroundMark x1="21586" y1="29255" x2="21586" y2="29255"/>
                        <a14:foregroundMark x1="22467" y1="29787" x2="22467" y2="29787"/>
                        <a14:foregroundMark x1="24229" y1="30319" x2="24229" y2="30319"/>
                        <a14:foregroundMark x1="25110" y1="30319" x2="25110" y2="30319"/>
                        <a14:foregroundMark x1="25991" y1="30851" x2="25991" y2="30851"/>
                        <a14:foregroundMark x1="27313" y1="32447" x2="27313" y2="32447"/>
                        <a14:foregroundMark x1="28634" y1="32979" x2="28634" y2="32979"/>
                        <a14:foregroundMark x1="29515" y1="33511" x2="29515" y2="33511"/>
                        <a14:foregroundMark x1="29956" y1="33511" x2="29956" y2="33511"/>
                        <a14:foregroundMark x1="30396" y1="34043" x2="30396" y2="34043"/>
                        <a14:foregroundMark x1="30837" y1="34574" x2="30837" y2="34574"/>
                        <a14:foregroundMark x1="41850" y1="17553" x2="41850" y2="17553"/>
                        <a14:foregroundMark x1="41410" y1="17021" x2="41410" y2="17021"/>
                        <a14:foregroundMark x1="43172" y1="16489" x2="43172" y2="16489"/>
                        <a14:foregroundMark x1="42731" y1="16489" x2="42731" y2="16489"/>
                        <a14:foregroundMark x1="43612" y1="15957" x2="44053" y2="15957"/>
                        <a14:foregroundMark x1="44493" y1="15426" x2="44493" y2="15426"/>
                        <a14:foregroundMark x1="44934" y1="15426" x2="44934" y2="15426"/>
                        <a14:foregroundMark x1="45374" y1="14894" x2="45374" y2="14894"/>
                        <a14:foregroundMark x1="45815" y1="14894" x2="45815" y2="14894"/>
                        <a14:foregroundMark x1="45815" y1="14362" x2="45815" y2="14362"/>
                        <a14:foregroundMark x1="47577" y1="14362" x2="47577" y2="14362"/>
                        <a14:foregroundMark x1="47577" y1="14362" x2="47577" y2="14362"/>
                        <a14:foregroundMark x1="47577" y1="14362" x2="47577" y2="14362"/>
                        <a14:foregroundMark x1="47577" y1="14362" x2="47577" y2="14362"/>
                        <a14:foregroundMark x1="48018" y1="14362" x2="48018" y2="14362"/>
                        <a14:foregroundMark x1="48018" y1="14362" x2="48018" y2="14362"/>
                        <a14:foregroundMark x1="48899" y1="14362" x2="48899" y2="14362"/>
                        <a14:foregroundMark x1="48899" y1="14362" x2="48899" y2="14362"/>
                        <a14:foregroundMark x1="49339" y1="14362" x2="49339" y2="14362"/>
                        <a14:foregroundMark x1="49780" y1="14362" x2="49780" y2="14362"/>
                        <a14:foregroundMark x1="50661" y1="14362" x2="50661" y2="14362"/>
                        <a14:foregroundMark x1="50661" y1="14362" x2="50661" y2="14362"/>
                        <a14:foregroundMark x1="51101" y1="14362" x2="51101" y2="14362"/>
                        <a14:foregroundMark x1="51101" y1="14362" x2="51101" y2="14362"/>
                        <a14:foregroundMark x1="51982" y1="14362" x2="51982" y2="14362"/>
                        <a14:foregroundMark x1="52423" y1="14362" x2="52423" y2="14362"/>
                        <a14:foregroundMark x1="52423" y1="14362" x2="52423" y2="14362"/>
                        <a14:foregroundMark x1="52863" y1="14362" x2="52863" y2="14362"/>
                        <a14:foregroundMark x1="52863" y1="14362" x2="52863" y2="14362"/>
                        <a14:foregroundMark x1="53304" y1="14362" x2="54185" y2="14894"/>
                        <a14:foregroundMark x1="54185" y1="14894" x2="54185" y2="14894"/>
                        <a14:foregroundMark x1="54185" y1="14894" x2="54185" y2="14894"/>
                        <a14:foregroundMark x1="54626" y1="14894" x2="54626" y2="14894"/>
                        <a14:foregroundMark x1="55066" y1="15426" x2="55066" y2="15426"/>
                        <a14:foregroundMark x1="55066" y1="15426" x2="56388" y2="15957"/>
                        <a14:foregroundMark x1="56388" y1="15957" x2="56388" y2="15957"/>
                        <a14:foregroundMark x1="56388" y1="15957" x2="56828" y2="15957"/>
                        <a14:foregroundMark x1="57269" y1="15957" x2="57269" y2="15957"/>
                        <a14:foregroundMark x1="57269" y1="15957" x2="57709" y2="16489"/>
                        <a14:foregroundMark x1="57709" y1="16489" x2="58150" y2="16489"/>
                        <a14:foregroundMark x1="58590" y1="16489" x2="58590" y2="16489"/>
                        <a14:foregroundMark x1="58590" y1="16489" x2="58590" y2="16489"/>
                        <a14:foregroundMark x1="58590" y1="16489" x2="58590" y2="16489"/>
                        <a14:foregroundMark x1="58590" y1="16489" x2="58590" y2="16489"/>
                        <a14:foregroundMark x1="59031" y1="17021" x2="59471" y2="17021"/>
                        <a14:foregroundMark x1="59031" y1="18617" x2="59031" y2="18617"/>
                        <a14:foregroundMark x1="59471" y1="18617" x2="59471" y2="18617"/>
                        <a14:foregroundMark x1="59912" y1="19149" x2="59912" y2="19149"/>
                        <a14:foregroundMark x1="59912" y1="19149" x2="59912" y2="19149"/>
                        <a14:foregroundMark x1="60793" y1="19149" x2="60793" y2="19149"/>
                        <a14:foregroundMark x1="60793" y1="19681" x2="60793" y2="19681"/>
                        <a14:foregroundMark x1="60793" y1="19681" x2="60793" y2="19681"/>
                        <a14:foregroundMark x1="60793" y1="19681" x2="60793" y2="19681"/>
                        <a14:foregroundMark x1="90749" y1="7447" x2="90749" y2="7447"/>
                        <a14:foregroundMark x1="90308" y1="6915" x2="90308" y2="6915"/>
                        <a14:foregroundMark x1="90308" y1="6383" x2="90308" y2="6383"/>
                        <a14:foregroundMark x1="89868" y1="5851" x2="89868" y2="5851"/>
                        <a14:foregroundMark x1="89868" y1="5319" x2="89868" y2="5319"/>
                        <a14:foregroundMark x1="89427" y1="4255" x2="88987" y2="4255"/>
                        <a14:foregroundMark x1="88987" y1="4255" x2="88987" y2="4255"/>
                        <a14:foregroundMark x1="88987" y1="3723" x2="88987" y2="3723"/>
                        <a14:foregroundMark x1="88546" y1="3723" x2="88106" y2="3191"/>
                        <a14:foregroundMark x1="87665" y1="3191" x2="87665" y2="3191"/>
                        <a14:foregroundMark x1="87665" y1="3191" x2="87665" y2="3191"/>
                        <a14:foregroundMark x1="86784" y1="2128" x2="86784" y2="2128"/>
                        <a14:foregroundMark x1="86784" y1="2128" x2="86784" y2="2128"/>
                        <a14:foregroundMark x1="85903" y1="2128" x2="85903" y2="2128"/>
                        <a14:foregroundMark x1="85463" y1="2128" x2="85463" y2="2128"/>
                        <a14:foregroundMark x1="84581" y1="1596" x2="84581" y2="1596"/>
                        <a14:foregroundMark x1="84581" y1="1064" x2="84581" y2="1064"/>
                        <a14:foregroundMark x1="84141" y1="1064" x2="84141" y2="1064"/>
                        <a14:foregroundMark x1="83700" y1="532" x2="83260" y2="532"/>
                        <a14:foregroundMark x1="82819" y1="532" x2="82819" y2="532"/>
                        <a14:foregroundMark x1="82819" y1="532" x2="82819" y2="532"/>
                        <a14:foregroundMark x1="81938" y1="0" x2="81938" y2="0"/>
                        <a14:foregroundMark x1="81938" y1="0" x2="81498" y2="0"/>
                        <a14:foregroundMark x1="81057" y1="0" x2="81057" y2="0"/>
                        <a14:foregroundMark x1="81057" y1="0" x2="80617" y2="0"/>
                        <a14:foregroundMark x1="80176" y1="0" x2="80176" y2="0"/>
                        <a14:foregroundMark x1="80176" y1="0" x2="80176" y2="0"/>
                        <a14:foregroundMark x1="79736" y1="0" x2="79736" y2="0"/>
                        <a14:foregroundMark x1="78855" y1="0" x2="78855" y2="0"/>
                        <a14:foregroundMark x1="78855" y1="532" x2="78855" y2="532"/>
                        <a14:foregroundMark x1="78414" y1="532" x2="78414" y2="532"/>
                        <a14:foregroundMark x1="77974" y1="532" x2="77974" y2="532"/>
                        <a14:foregroundMark x1="77533" y1="532" x2="77533" y2="532"/>
                        <a14:foregroundMark x1="77533" y1="532" x2="77533" y2="532"/>
                        <a14:foregroundMark x1="76211" y1="532" x2="76211" y2="532"/>
                        <a14:foregroundMark x1="76211" y1="532" x2="75330" y2="532"/>
                        <a14:foregroundMark x1="75330" y1="532" x2="75330" y2="532"/>
                        <a14:foregroundMark x1="75330" y1="532" x2="75330" y2="532"/>
                        <a14:foregroundMark x1="74890" y1="532" x2="74890" y2="532"/>
                        <a14:foregroundMark x1="74009" y1="532" x2="74009" y2="532"/>
                        <a14:foregroundMark x1="73568" y1="1064" x2="73568" y2="1064"/>
                        <a14:foregroundMark x1="73568" y1="1064" x2="73568" y2="1064"/>
                        <a14:foregroundMark x1="73128" y1="1064" x2="73128" y2="1064"/>
                        <a14:foregroundMark x1="73128" y1="1596" x2="73128" y2="1596"/>
                        <a14:foregroundMark x1="72687" y1="1596" x2="72687" y2="1596"/>
                        <a14:foregroundMark x1="72247" y1="2128" x2="72247" y2="2128"/>
                        <a14:foregroundMark x1="71806" y1="2128" x2="71806" y2="2128"/>
                        <a14:foregroundMark x1="71806" y1="2128" x2="71806" y2="2128"/>
                        <a14:foregroundMark x1="70485" y1="2660" x2="70485" y2="2660"/>
                        <a14:foregroundMark x1="70485" y1="2660" x2="70485" y2="2660"/>
                        <a14:foregroundMark x1="70485" y1="2660" x2="70485" y2="2660"/>
                      </a14:backgroundRemoval>
                    </a14:imgEffect>
                    <a14:imgEffect>
                      <a14:colorTemperature colorTemp="23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020998" y="2684412"/>
            <a:ext cx="943404" cy="78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4621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28C3042C-0981-4D4C-80C4-4A087C423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266" y="1"/>
            <a:ext cx="9518121" cy="1355724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Линейка продуктов:</a:t>
            </a:r>
            <a:endParaRPr lang="he-I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52027456"/>
              </p:ext>
            </p:extLst>
          </p:nvPr>
        </p:nvGraphicFramePr>
        <p:xfrm>
          <a:off x="1943706" y="928491"/>
          <a:ext cx="10023393" cy="514244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56769">
                  <a:extLst>
                    <a:ext uri="{9D8B030D-6E8A-4147-A177-3AD203B41FA5}">
                      <a16:colId xmlns:a16="http://schemas.microsoft.com/office/drawing/2014/main" xmlns="" val="1637649221"/>
                    </a:ext>
                  </a:extLst>
                </a:gridCol>
                <a:gridCol w="2539013">
                  <a:extLst>
                    <a:ext uri="{9D8B030D-6E8A-4147-A177-3AD203B41FA5}">
                      <a16:colId xmlns:a16="http://schemas.microsoft.com/office/drawing/2014/main" xmlns="" val="1686794503"/>
                    </a:ext>
                  </a:extLst>
                </a:gridCol>
                <a:gridCol w="3780690">
                  <a:extLst>
                    <a:ext uri="{9D8B030D-6E8A-4147-A177-3AD203B41FA5}">
                      <a16:colId xmlns:a16="http://schemas.microsoft.com/office/drawing/2014/main" xmlns="" val="3512654783"/>
                    </a:ext>
                  </a:extLst>
                </a:gridCol>
                <a:gridCol w="1146921">
                  <a:extLst>
                    <a:ext uri="{9D8B030D-6E8A-4147-A177-3AD203B41FA5}">
                      <a16:colId xmlns:a16="http://schemas.microsoft.com/office/drawing/2014/main" xmlns="" val="898448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ru" sz="1600"/>
                        <a:t>Номер для заказа в России</a:t>
                      </a:r>
                      <a:endParaRPr lang="he-IL" sz="1600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 sz="1600"/>
                        <a:t>Номер для заказа (арт. №)</a:t>
                      </a:r>
                      <a:endParaRPr lang="he-IL" sz="1600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/>
                        <a:t>Описание</a:t>
                      </a:r>
                      <a:endParaRPr lang="he-IL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/>
                        <a:t>Изделия</a:t>
                      </a:r>
                      <a:endParaRPr lang="he-IL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9900799"/>
                  </a:ext>
                </a:extLst>
              </a:tr>
              <a:tr h="6725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solidFill>
                            <a:srgbClr val="0070C0"/>
                          </a:solidFill>
                          <a:hlinkClick r:id="rId2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P55C-4,1;2;3;4;5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solidFill>
                            <a:srgbClr val="0070C0"/>
                          </a:solidFill>
                          <a:hlinkClick r:id="rId2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P55C-4,1;2;3;4;5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/>
                        <a:t>AB LOC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6336608"/>
                  </a:ext>
                </a:extLst>
              </a:tr>
              <a:tr h="615297"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563C1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P4C-4,15</a:t>
                      </a:r>
                    </a:p>
                    <a:p>
                      <a:pPr algn="l" rtl="0"/>
                      <a:r>
                        <a:rPr lang="ru">
                          <a:solidFill>
                            <a:srgbClr val="0563C1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P4LC-4,15</a:t>
                      </a:r>
                    </a:p>
                    <a:p>
                      <a:pPr algn="l" rtl="0"/>
                      <a:r>
                        <a:rPr lang="ru">
                          <a:solidFill>
                            <a:srgbClr val="0563C1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P4C-4,25</a:t>
                      </a:r>
                    </a:p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P4LC-4,25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563C1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P4C-4,15</a:t>
                      </a:r>
                    </a:p>
                    <a:p>
                      <a:pPr algn="l" rtl="0"/>
                      <a:r>
                        <a:rPr lang="ru">
                          <a:solidFill>
                            <a:srgbClr val="0563C1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P4LC-4,15</a:t>
                      </a:r>
                    </a:p>
                    <a:p>
                      <a:pPr algn="l" rtl="0"/>
                      <a:r>
                        <a:rPr lang="ru">
                          <a:solidFill>
                            <a:srgbClr val="0563C1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P4C-4,25</a:t>
                      </a:r>
                    </a:p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P4LC-4,25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/>
                        <a:t>Угловой абатмент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6520697"/>
                  </a:ext>
                </a:extLst>
              </a:tr>
              <a:tr h="975778"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4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P3NC-4,5;7;</a:t>
                      </a:r>
                      <a:r>
                        <a:rPr lang="ru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</a:rPr>
                        <a:t>9</a:t>
                      </a:r>
                      <a:r>
                        <a:rPr lang="en-US" dirty="0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</a:rPr>
                        <a:t/>
                      </a:r>
                      <a:br>
                        <a:rPr lang="en-US" dirty="0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</a:rPr>
                      </a:br>
                      <a:r>
                        <a:rPr lang="ru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5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P3C-4,5;7;</a:t>
                      </a:r>
                      <a:r>
                        <a:rPr lang="ru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</a:rPr>
                        <a:t>9</a:t>
                      </a:r>
                      <a:endParaRPr lang="he-IL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  <a:hlinkClick r:id="rId4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P3NC-4,1;2;3</a:t>
                      </a: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en-US" dirty="0">
                          <a:solidFill>
                            <a:srgbClr val="0070C0"/>
                          </a:solidFill>
                        </a:rPr>
                      </a:br>
                      <a:r>
                        <a:rPr lang="ru">
                          <a:solidFill>
                            <a:srgbClr val="0070C0"/>
                          </a:solidFill>
                          <a:hlinkClick r:id="rId5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P3NC-4,1;2;3,R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/>
                        <a:t>Абатмент с титановым основанием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3823573"/>
                  </a:ext>
                </a:extLst>
              </a:tr>
              <a:tr h="811850"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563C1"/>
                          </a:solidFill>
                          <a:hlinkClick r:id="rId6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P3SC-4,1;2;3;</a:t>
                      </a:r>
                      <a:r>
                        <a:rPr lang="ru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6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 P3SC-</a:t>
                      </a:r>
                      <a:r>
                        <a:rPr lang="ru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</a:rPr>
                        <a:t>3,3</a:t>
                      </a:r>
                      <a:endParaRPr lang="he-IL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  <a:hlinkClick r:id="rId6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P3SC-4,1;2;3;4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/>
                        <a:t>Антиротационный абатмент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0548336"/>
                  </a:ext>
                </a:extLst>
              </a:tr>
              <a:tr h="803305"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563C1"/>
                          </a:solidFill>
                          <a:hlinkClick r:id="rId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P9HRC-4,11</a:t>
                      </a:r>
                    </a:p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P9C-4</a:t>
                      </a:r>
                      <a:endParaRPr lang="he-IL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563C1"/>
                          </a:solidFill>
                          <a:hlinkClick r:id="rId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P9HRC-4,11</a:t>
                      </a:r>
                    </a:p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  <a:hlinkClick r:id="rId7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P9RC-4</a:t>
                      </a:r>
                      <a:r>
                        <a:rPr lang="ru">
                          <a:solidFill>
                            <a:srgbClr val="0070C0"/>
                          </a:solidFill>
                        </a:rPr>
                        <a:t>,11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/>
                        <a:t>Абатмент с основанием из кобальтохромового сплава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558369"/>
                  </a:ext>
                </a:extLst>
              </a:tr>
            </a:tbl>
          </a:graphicData>
        </a:graphic>
      </p:graphicFrame>
      <p:pic>
        <p:nvPicPr>
          <p:cNvPr id="10" name="תמונה 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1734" b="98266" l="5687" r="94313">
                        <a14:foregroundMark x1="24171" y1="11272" x2="24171" y2="11272"/>
                        <a14:foregroundMark x1="21801" y1="22254" x2="21801" y2="22254"/>
                        <a14:foregroundMark x1="34123" y1="33526" x2="34123" y2="335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9229" y="1539239"/>
            <a:ext cx="372654" cy="611082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100000" l="6275" r="93725">
                        <a14:foregroundMark x1="67255" y1="11141" x2="67255" y2="11141"/>
                        <a14:foregroundMark x1="64510" y1="16844" x2="64510" y2="16844"/>
                        <a14:foregroundMark x1="58431" y1="26127" x2="58431" y2="26127"/>
                        <a14:foregroundMark x1="54510" y1="34350" x2="54510" y2="34350"/>
                        <a14:foregroundMark x1="49020" y1="42838" x2="49020" y2="42838"/>
                        <a14:foregroundMark x1="37843" y1="94430" x2="37843" y2="94430"/>
                        <a14:foregroundMark x1="36078" y1="91379" x2="36078" y2="91379"/>
                        <a14:foregroundMark x1="35098" y1="94430" x2="35098" y2="94430"/>
                        <a14:foregroundMark x1="35098" y1="95756" x2="35098" y2="95756"/>
                        <a14:foregroundMark x1="33725" y1="96286" x2="33725" y2="96286"/>
                        <a14:backgroundMark x1="88824" y1="24801" x2="88824" y2="2480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2883" y="2332133"/>
            <a:ext cx="614460" cy="90843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0" b="99250" l="698" r="96047">
                        <a14:foregroundMark x1="76744" y1="46177" x2="76744" y2="46177"/>
                        <a14:foregroundMark x1="20233" y1="46627" x2="20233" y2="466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3706" y="3507830"/>
            <a:ext cx="452487" cy="701881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ackgroundRemoval t="3144" b="97305" l="3139" r="99552">
                        <a14:foregroundMark x1="60314" y1="13174" x2="60314" y2="13174"/>
                        <a14:foregroundMark x1="31166" y1="20210" x2="31166" y2="20210"/>
                        <a14:foregroundMark x1="26457" y1="45808" x2="26457" y2="45808"/>
                        <a14:foregroundMark x1="20404" y1="50000" x2="20404" y2="50000"/>
                        <a14:foregroundMark x1="21076" y1="39371" x2="21076" y2="393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9229" y="4451683"/>
            <a:ext cx="388075" cy="581242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backgroundRemoval t="3382" b="96029" l="7301" r="91593">
                        <a14:foregroundMark x1="73673" y1="11471" x2="73673" y2="11471"/>
                        <a14:foregroundMark x1="73894" y1="20000" x2="73894" y2="20000"/>
                        <a14:foregroundMark x1="76106" y1="16765" x2="76106" y2="16765"/>
                        <a14:foregroundMark x1="22124" y1="14706" x2="22124" y2="14706"/>
                        <a14:foregroundMark x1="22566" y1="13088" x2="22566" y2="13088"/>
                        <a14:foregroundMark x1="23451" y1="11912" x2="23451" y2="11912"/>
                        <a14:foregroundMark x1="24779" y1="10735" x2="24779" y2="10735"/>
                        <a14:foregroundMark x1="26327" y1="9706" x2="26327" y2="9706"/>
                        <a14:foregroundMark x1="43805" y1="5588" x2="43805" y2="5588"/>
                        <a14:foregroundMark x1="46460" y1="5588" x2="46460" y2="5588"/>
                        <a14:foregroundMark x1="51770" y1="5588" x2="51770" y2="5588"/>
                        <a14:foregroundMark x1="59735" y1="6176" x2="59735" y2="6176"/>
                        <a14:foregroundMark x1="61947" y1="6765" x2="61947" y2="6765"/>
                        <a14:foregroundMark x1="64602" y1="7353" x2="64602" y2="7353"/>
                        <a14:foregroundMark x1="67920" y1="8529" x2="67920" y2="8529"/>
                        <a14:foregroundMark x1="70354" y1="9559" x2="70354" y2="9559"/>
                        <a14:foregroundMark x1="71903" y1="10147" x2="71903" y2="10147"/>
                        <a14:foregroundMark x1="69690" y1="9118" x2="69690" y2="9118"/>
                        <a14:foregroundMark x1="70796" y1="9706" x2="70796" y2="9706"/>
                        <a14:foregroundMark x1="74779" y1="19265" x2="74779" y2="19265"/>
                        <a14:foregroundMark x1="75221" y1="18088" x2="75442" y2="18088"/>
                        <a14:foregroundMark x1="76106" y1="16471" x2="76106" y2="16471"/>
                        <a14:foregroundMark x1="76106" y1="16029" x2="76327" y2="16029"/>
                        <a14:foregroundMark x1="75885" y1="14853" x2="75885" y2="14853"/>
                        <a14:foregroundMark x1="76106" y1="15441" x2="76327" y2="15441"/>
                        <a14:foregroundMark x1="75221" y1="21029" x2="75221" y2="21029"/>
                        <a14:foregroundMark x1="12611" y1="47353" x2="12611" y2="47353"/>
                        <a14:foregroundMark x1="12611" y1="46471" x2="12611" y2="46471"/>
                        <a14:foregroundMark x1="12611" y1="45735" x2="12611" y2="45735"/>
                        <a14:foregroundMark x1="12832" y1="45882" x2="12832" y2="45882"/>
                        <a14:foregroundMark x1="12611" y1="46029" x2="12611" y2="46029"/>
                        <a14:foregroundMark x1="73230" y1="43088" x2="73230" y2="43088"/>
                        <a14:foregroundMark x1="79204" y1="53676" x2="79204" y2="53676"/>
                        <a14:foregroundMark x1="82965" y1="51471" x2="82965" y2="51471"/>
                        <a14:foregroundMark x1="83850" y1="49265" x2="83850" y2="49265"/>
                        <a14:foregroundMark x1="84956" y1="48088" x2="84956" y2="48088"/>
                        <a14:foregroundMark x1="84735" y1="50294" x2="84735" y2="50294"/>
                        <a14:foregroundMark x1="81858" y1="53382" x2="81858" y2="53382"/>
                        <a14:foregroundMark x1="84513" y1="45882" x2="84513" y2="45882"/>
                        <a14:foregroundMark x1="84735" y1="45735" x2="84735" y2="45735"/>
                        <a14:foregroundMark x1="84956" y1="46471" x2="84956" y2="46471"/>
                        <a14:foregroundMark x1="84956" y1="46029" x2="84956" y2="46029"/>
                        <a14:foregroundMark x1="69248" y1="60147" x2="69248" y2="60147"/>
                        <a14:foregroundMark x1="39823" y1="91324" x2="39823" y2="91324"/>
                        <a14:foregroundMark x1="26770" y1="67059" x2="26770" y2="67059"/>
                        <a14:foregroundMark x1="26106" y1="66912" x2="26106" y2="66912"/>
                        <a14:foregroundMark x1="72124" y1="23971" x2="72124" y2="23971"/>
                        <a14:foregroundMark x1="72345" y1="26176" x2="72345" y2="26176"/>
                        <a14:foregroundMark x1="72124" y1="31176" x2="72124" y2="31176"/>
                        <a14:foregroundMark x1="23894" y1="11471" x2="23894" y2="11471"/>
                        <a14:foregroundMark x1="25664" y1="10294" x2="25664" y2="102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3666" y="5243329"/>
            <a:ext cx="393386" cy="591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180C942-5EEE-40FB-ADF2-2B3482986E7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23266" y="3516564"/>
            <a:ext cx="452487" cy="70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3998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כותרת 1">
            <a:extLst>
              <a:ext uri="{FF2B5EF4-FFF2-40B4-BE49-F238E27FC236}">
                <a16:creationId xmlns:a16="http://schemas.microsoft.com/office/drawing/2014/main" xmlns="" id="{82B0FC09-529D-4B7B-AA03-FA4B312B8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266" y="1"/>
            <a:ext cx="9518121" cy="1355724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2400" b="1">
                <a:latin typeface="Arial" panose="020B0604020202020204" pitchFamily="34" charset="0"/>
              </a:rPr>
              <a:t>Линейка продуктов:</a:t>
            </a:r>
            <a:endParaRPr lang="he-IL" sz="2400" b="1" dirty="0">
              <a:latin typeface="Arial" panose="020B0604020202020204" pitchFamily="34" charset="0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5819396"/>
              </p:ext>
            </p:extLst>
          </p:nvPr>
        </p:nvGraphicFramePr>
        <p:xfrm>
          <a:off x="1894285" y="943400"/>
          <a:ext cx="9561460" cy="50369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54293">
                  <a:extLst>
                    <a:ext uri="{9D8B030D-6E8A-4147-A177-3AD203B41FA5}">
                      <a16:colId xmlns:a16="http://schemas.microsoft.com/office/drawing/2014/main" xmlns="" val="1637649221"/>
                    </a:ext>
                  </a:extLst>
                </a:gridCol>
                <a:gridCol w="2636668">
                  <a:extLst>
                    <a:ext uri="{9D8B030D-6E8A-4147-A177-3AD203B41FA5}">
                      <a16:colId xmlns:a16="http://schemas.microsoft.com/office/drawing/2014/main" xmlns="" val="984296093"/>
                    </a:ext>
                  </a:extLst>
                </a:gridCol>
                <a:gridCol w="3776435">
                  <a:extLst>
                    <a:ext uri="{9D8B030D-6E8A-4147-A177-3AD203B41FA5}">
                      <a16:colId xmlns:a16="http://schemas.microsoft.com/office/drawing/2014/main" xmlns="" val="3512654783"/>
                    </a:ext>
                  </a:extLst>
                </a:gridCol>
                <a:gridCol w="1094064">
                  <a:extLst>
                    <a:ext uri="{9D8B030D-6E8A-4147-A177-3AD203B41FA5}">
                      <a16:colId xmlns:a16="http://schemas.microsoft.com/office/drawing/2014/main" xmlns="" val="898448984"/>
                    </a:ext>
                  </a:extLst>
                </a:gridCol>
              </a:tblGrid>
              <a:tr h="403957">
                <a:tc>
                  <a:txBody>
                    <a:bodyPr/>
                    <a:lstStyle/>
                    <a:p>
                      <a:pPr algn="l" rtl="0"/>
                      <a:r>
                        <a:rPr lang="ru" sz="1600"/>
                        <a:t>Номер для заказа в России</a:t>
                      </a:r>
                      <a:endParaRPr lang="he-IL" sz="1600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 sz="1600"/>
                        <a:t>Номер для заказа (арт. №)</a:t>
                      </a:r>
                      <a:endParaRPr lang="he-IL" sz="1600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/>
                        <a:t>Описание</a:t>
                      </a:r>
                      <a:endParaRPr lang="he-IL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/>
                        <a:t>Изделия</a:t>
                      </a:r>
                      <a:endParaRPr lang="he-IL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9900799"/>
                  </a:ext>
                </a:extLst>
              </a:tr>
              <a:tr h="1412938"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hlinkClick r:id="rId2" action="ppaction://hlinksldjump"/>
                        </a:rPr>
                        <a:t>D1C-4</a:t>
                      </a:r>
                    </a:p>
                    <a:p>
                      <a:pPr algn="l" rtl="0"/>
                      <a:r>
                        <a:rPr lang="ru">
                          <a:highlight>
                            <a:srgbClr val="00FFFF"/>
                          </a:highlight>
                          <a:hlinkClick r:id="rId2" action="ppaction://hlinksldjump"/>
                        </a:rPr>
                        <a:t>D1C-3</a:t>
                      </a:r>
                      <a:endParaRPr lang="en-US" dirty="0">
                        <a:highlight>
                          <a:srgbClr val="00FFFF"/>
                        </a:highlight>
                      </a:endParaRPr>
                    </a:p>
                    <a:p>
                      <a:pPr algn="l" rtl="0"/>
                      <a:r>
                        <a:rPr lang="ru">
                          <a:highlight>
                            <a:srgbClr val="00FFFF"/>
                          </a:highlight>
                          <a:hlinkClick r:id="rId3" action="ppaction://hlinksldjump"/>
                        </a:rPr>
                        <a:t>D1-P24</a:t>
                      </a:r>
                    </a:p>
                    <a:p>
                      <a:pPr algn="l" rtl="0"/>
                      <a:r>
                        <a:rPr lang="ru">
                          <a:highlight>
                            <a:srgbClr val="00FFFF"/>
                          </a:highlight>
                          <a:hlinkClick r:id="rId3" action="ppaction://hlinksldjump"/>
                        </a:rPr>
                        <a:t>D1-P</a:t>
                      </a:r>
                      <a:r>
                        <a:rPr lang="ru">
                          <a:highlight>
                            <a:srgbClr val="00FFFF"/>
                          </a:highlight>
                        </a:rPr>
                        <a:t>7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hlinkClick r:id="rId2" action="ppaction://hlinksldjump"/>
                        </a:rPr>
                        <a:t>D1C-4</a:t>
                      </a:r>
                    </a:p>
                    <a:p>
                      <a:pPr algn="l" rtl="0"/>
                      <a:r>
                        <a:rPr lang="ru">
                          <a:hlinkClick r:id="rId2" action="ppaction://hlinksldjump"/>
                        </a:rPr>
                        <a:t>D1C-4,MA</a:t>
                      </a:r>
                      <a:endParaRPr lang="en-US" dirty="0"/>
                    </a:p>
                    <a:p>
                      <a:pPr algn="l" rtl="0"/>
                      <a:r>
                        <a:rPr lang="ru">
                          <a:hlinkClick r:id="rId3" action="ppaction://hlinksldjump"/>
                        </a:rPr>
                        <a:t>D1-P14C</a:t>
                      </a:r>
                    </a:p>
                    <a:p>
                      <a:pPr algn="l" rtl="0"/>
                      <a:r>
                        <a:rPr lang="ru">
                          <a:hlinkClick r:id="rId3" action="ppaction://hlinksldjump"/>
                        </a:rPr>
                        <a:t>D1-P14C,MA</a:t>
                      </a:r>
                      <a:endParaRPr 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/>
                        <a:t>Аналог имплантата / модельный аналог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6336608"/>
                  </a:ext>
                </a:extLst>
              </a:tr>
              <a:tr h="16322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hlinkClick r:id="rId4" action="ppaction://hlinksldjump"/>
                        </a:rPr>
                        <a:t>D2C-4,9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hlinkClick r:id="rId4" action="ppaction://hlinksldjump"/>
                        </a:rPr>
                        <a:t>D2C-4,15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hlinkClick r:id="rId4" action="ppaction://hlinksldjump"/>
                        </a:rPr>
                        <a:t>D2OC-4,9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hlinkClick r:id="rId4" action="ppaction://hlinksldjump"/>
                        </a:rPr>
                        <a:t>D2OC-4,15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highlight>
                            <a:srgbClr val="00FFFF"/>
                          </a:highlight>
                          <a:hlinkClick r:id="rId5" action="ppaction://hlinksldjump"/>
                        </a:rPr>
                        <a:t>D2OC-3,9</a:t>
                      </a:r>
                      <a:r>
                        <a:rPr lang="en-US" dirty="0">
                          <a:highlight>
                            <a:srgbClr val="00FFFF"/>
                          </a:highlight>
                        </a:rPr>
                        <a:t/>
                      </a:r>
                      <a:br>
                        <a:rPr lang="en-US" dirty="0">
                          <a:highlight>
                            <a:srgbClr val="00FFFF"/>
                          </a:highlight>
                        </a:rPr>
                      </a:br>
                      <a:r>
                        <a:rPr lang="ru">
                          <a:highlight>
                            <a:srgbClr val="00FFFF"/>
                          </a:highlight>
                          <a:hlinkClick r:id="rId5" action="ppaction://hlinksldjump"/>
                        </a:rPr>
                        <a:t>D2OC-3,15</a:t>
                      </a:r>
                      <a:endParaRPr lang="he-IL" sz="1800" dirty="0">
                        <a:highlight>
                          <a:srgbClr val="00FFFF"/>
                        </a:highlight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hlinkClick r:id="rId4" action="ppaction://hlinksldjump"/>
                        </a:rPr>
                        <a:t>D2C-4,9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hlinkClick r:id="rId4" action="ppaction://hlinksldjump"/>
                        </a:rPr>
                        <a:t>D2C-4,15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hlinkClick r:id="rId4" action="ppaction://hlinksldjump"/>
                        </a:rPr>
                        <a:t>D2OC-4,9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hlinkClick r:id="rId4" action="ppaction://hlinksldjump"/>
                        </a:rPr>
                        <a:t>D2OC-4,15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>
                          <a:hlinkClick r:id="rId5" action="ppaction://hlinksldjump"/>
                        </a:rPr>
                        <a:t>D2-P14C-4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ru" sz="1800">
                          <a:hlinkClick r:id="rId5" action="ppaction://hlinksldjump"/>
                        </a:rPr>
                        <a:t>D4-P14C</a:t>
                      </a:r>
                      <a:endParaRPr lang="he-IL" sz="1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/>
                        <a:t>Оттискной трансфер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9699806"/>
                  </a:ext>
                </a:extLst>
              </a:tr>
              <a:tr h="1307506"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hlinkClick r:id="rId6" action="ppaction://hlinksldjump"/>
                        </a:rPr>
                        <a:t>T3C-4,9;18</a:t>
                      </a:r>
                    </a:p>
                    <a:p>
                      <a:pPr algn="l" rtl="0"/>
                      <a:r>
                        <a:rPr lang="ru">
                          <a:highlight>
                            <a:srgbClr val="00FFFF"/>
                          </a:highlight>
                          <a:hlinkClick r:id="rId6" action="ppaction://hlinksldjump"/>
                        </a:rPr>
                        <a:t>T5-1.2F</a:t>
                      </a:r>
                      <a:endParaRPr lang="en-US" dirty="0">
                        <a:highlight>
                          <a:srgbClr val="00FFFF"/>
                        </a:highlight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hlinkClick r:id="rId6" action="ppaction://hlinksldjump"/>
                        </a:rPr>
                        <a:t>T3C-4,9;18</a:t>
                      </a:r>
                    </a:p>
                    <a:p>
                      <a:pPr algn="l" rtl="0"/>
                      <a:r>
                        <a:rPr lang="ru">
                          <a:hlinkClick r:id="rId6" action="ppaction://hlinksldjump"/>
                        </a:rPr>
                        <a:t>T5C-4,25</a:t>
                      </a:r>
                      <a:endParaRPr 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/>
                        <a:t>Шестигранная отвертка для динамометрического ключа / ключ механический для имплантата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he-IL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1971268"/>
                  </a:ext>
                </a:extLst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168" b="96832" l="990" r="96370">
                        <a14:foregroundMark x1="83003" y1="31485" x2="83003" y2="31485"/>
                        <a14:foregroundMark x1="67657" y1="33069" x2="67657" y2="33069"/>
                        <a14:foregroundMark x1="16502" y1="53465" x2="16502" y2="53465"/>
                        <a14:foregroundMark x1="46700" y1="43168" x2="46700" y2="43168"/>
                        <a14:foregroundMark x1="47195" y1="37426" x2="47195" y2="37426"/>
                        <a14:foregroundMark x1="20132" y1="87921" x2="20132" y2="87921"/>
                        <a14:foregroundMark x1="67327" y1="22178" x2="67327" y2="22178"/>
                        <a14:foregroundMark x1="20627" y1="87921" x2="20627" y2="87921"/>
                        <a14:foregroundMark x1="21287" y1="85347" x2="21287" y2="85545"/>
                        <a14:foregroundMark x1="20132" y1="89703" x2="20132" y2="89703"/>
                        <a14:foregroundMark x1="19637" y1="90693" x2="19637" y2="90693"/>
                        <a14:foregroundMark x1="19307" y1="91485" x2="19307" y2="91485"/>
                        <a14:foregroundMark x1="20792" y1="89307" x2="20792" y2="89307"/>
                        <a14:foregroundMark x1="18812" y1="91881" x2="18812" y2="91881"/>
                        <a14:foregroundMark x1="70462" y1="32673" x2="70297" y2="32673"/>
                        <a14:foregroundMark x1="68152" y1="12871" x2="68152" y2="12871"/>
                        <a14:foregroundMark x1="67657" y1="12079" x2="67657" y2="12079"/>
                        <a14:foregroundMark x1="68812" y1="13267" x2="68812" y2="13267"/>
                        <a14:foregroundMark x1="87624" y1="16436" x2="87624" y2="16436"/>
                        <a14:foregroundMark x1="88944" y1="5941" x2="88944" y2="5941"/>
                        <a14:foregroundMark x1="91419" y1="17228" x2="91419" y2="17228"/>
                        <a14:foregroundMark x1="92244" y1="20792" x2="92244" y2="20792"/>
                        <a14:foregroundMark x1="91914" y1="27327" x2="91914" y2="27327"/>
                        <a14:foregroundMark x1="92244" y1="33069" x2="92244" y2="33069"/>
                        <a14:foregroundMark x1="70297" y1="38416" x2="70297" y2="38416"/>
                        <a14:foregroundMark x1="92409" y1="41584" x2="92409" y2="41584"/>
                        <a14:foregroundMark x1="91254" y1="50693" x2="91254" y2="50693"/>
                        <a14:foregroundMark x1="90099" y1="55644" x2="90099" y2="55644"/>
                        <a14:foregroundMark x1="89439" y1="57030" x2="89439" y2="57030"/>
                        <a14:foregroundMark x1="88944" y1="57624" x2="88944" y2="576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76435" y="1712497"/>
            <a:ext cx="1002525" cy="83543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3941" b="100000" l="3602" r="99153">
                        <a14:foregroundMark x1="50000" y1="50246" x2="50424" y2="50246"/>
                        <a14:foregroundMark x1="52331" y1="48522" x2="52331" y2="48522"/>
                        <a14:foregroundMark x1="76271" y1="46305" x2="76271" y2="46305"/>
                      </a14:backgroundRemoval>
                    </a14:imgEffect>
                    <a14:imgEffect>
                      <a14:colorTemperature colorTemp="11500"/>
                    </a14:imgEffect>
                    <a14:imgEffect>
                      <a14:saturation sa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1118" y="3018516"/>
            <a:ext cx="1096424" cy="94311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587" b="96476" l="4404" r="9533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931501">
            <a:off x="2202546" y="4788697"/>
            <a:ext cx="921048" cy="5416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4E71F25-A6D7-4D26-A208-7EA2E5C715B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9793" y="4636678"/>
            <a:ext cx="117297" cy="88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9797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7156696"/>
              </p:ext>
            </p:extLst>
          </p:nvPr>
        </p:nvGraphicFramePr>
        <p:xfrm>
          <a:off x="1932475" y="1305579"/>
          <a:ext cx="9630226" cy="441307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05637">
                  <a:extLst>
                    <a:ext uri="{9D8B030D-6E8A-4147-A177-3AD203B41FA5}">
                      <a16:colId xmlns:a16="http://schemas.microsoft.com/office/drawing/2014/main" xmlns="" val="1637649221"/>
                    </a:ext>
                  </a:extLst>
                </a:gridCol>
                <a:gridCol w="2162113">
                  <a:extLst>
                    <a:ext uri="{9D8B030D-6E8A-4147-A177-3AD203B41FA5}">
                      <a16:colId xmlns:a16="http://schemas.microsoft.com/office/drawing/2014/main" xmlns="" val="438136858"/>
                    </a:ext>
                  </a:extLst>
                </a:gridCol>
                <a:gridCol w="4160543">
                  <a:extLst>
                    <a:ext uri="{9D8B030D-6E8A-4147-A177-3AD203B41FA5}">
                      <a16:colId xmlns:a16="http://schemas.microsoft.com/office/drawing/2014/main" xmlns="" val="3512654783"/>
                    </a:ext>
                  </a:extLst>
                </a:gridCol>
                <a:gridCol w="1101933">
                  <a:extLst>
                    <a:ext uri="{9D8B030D-6E8A-4147-A177-3AD203B41FA5}">
                      <a16:colId xmlns:a16="http://schemas.microsoft.com/office/drawing/2014/main" xmlns="" val="898448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ru" sz="1600"/>
                        <a:t>Номер для заказа в России</a:t>
                      </a:r>
                      <a:endParaRPr lang="he-IL" sz="1600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 sz="1600"/>
                        <a:t>Номер для заказа (арт. №)</a:t>
                      </a:r>
                      <a:endParaRPr lang="he-IL" sz="1600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/>
                        <a:t>Описание</a:t>
                      </a:r>
                      <a:endParaRPr lang="he-IL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/>
                        <a:t>Изделия</a:t>
                      </a:r>
                      <a:endParaRPr lang="he-IL" dirty="0"/>
                    </a:p>
                  </a:txBody>
                  <a:tcPr>
                    <a:solidFill>
                      <a:srgbClr val="0065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9900799"/>
                  </a:ext>
                </a:extLst>
              </a:tr>
              <a:tr h="649480"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</a:rPr>
                        <a:t>P3aC</a:t>
                      </a:r>
                    </a:p>
                    <a:p>
                      <a:pPr algn="l" rtl="0"/>
                      <a:endParaRPr lang="en-US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</a:rPr>
                        <a:t>P3aC</a:t>
                      </a:r>
                    </a:p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  <a:hlinkClick r:id="rId2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IbC-4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</a:rPr>
                        <a:t>P14C-4a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/>
                        <a:t>Винты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he-IL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555092"/>
                  </a:ext>
                </a:extLst>
              </a:tr>
              <a:tr h="855127"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</a:rPr>
                        <a:t>D2Ca-4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</a:rPr>
                        <a:t>D2Cal-4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</a:rPr>
                        <a:t>D2Cal</a:t>
                      </a: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en-US" dirty="0">
                          <a:solidFill>
                            <a:srgbClr val="0070C0"/>
                          </a:solidFill>
                        </a:rPr>
                      </a:br>
                      <a:r>
                        <a:rPr lang="ru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</a:rPr>
                        <a:t>D2C-4,15</a:t>
                      </a:r>
                    </a:p>
                    <a:p>
                      <a:pPr algn="l" rtl="0"/>
                      <a:endParaRPr lang="en-US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endParaRPr lang="he-IL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</a:rPr>
                        <a:t>D2Ca-4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</a:rPr>
                        <a:t>D2Cal-4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</a:rPr>
                        <a:t>D2OCal-4</a:t>
                      </a: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en-US" dirty="0">
                          <a:solidFill>
                            <a:srgbClr val="0070C0"/>
                          </a:solidFill>
                        </a:rPr>
                      </a:br>
                      <a:r>
                        <a:rPr lang="ru">
                          <a:solidFill>
                            <a:srgbClr val="0070C0"/>
                          </a:solidFill>
                        </a:rPr>
                        <a:t>D2C-P14C-4</a:t>
                      </a:r>
                    </a:p>
                    <a:p>
                      <a:pPr algn="l" rtl="0"/>
                      <a:endParaRPr lang="en-US" dirty="0">
                        <a:solidFill>
                          <a:srgbClr val="0070C0"/>
                        </a:solidFill>
                      </a:endParaRPr>
                    </a:p>
                    <a:p>
                      <a:pPr algn="l" rtl="0"/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/>
                        <a:t>Винтовой трансфер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he-IL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5867896"/>
                  </a:ext>
                </a:extLst>
              </a:tr>
              <a:tr h="1182191"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  <a:highlight>
                            <a:srgbClr val="00FFFF"/>
                          </a:highlight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T2-1.8,9</a:t>
                      </a:r>
                      <a:endParaRPr lang="he-IL" dirty="0">
                        <a:solidFill>
                          <a:srgbClr val="0070C0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">
                          <a:solidFill>
                            <a:srgbClr val="0070C0"/>
                          </a:solidFill>
                          <a:hlinkClick r:id="rId3" action="ppaction://hlinksldjump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T4C-4</a:t>
                      </a:r>
                      <a:endParaRPr lang="he-IL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/>
                        <a:t>Винт для извлечения абатмента (коническая платформа)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he-IL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9458135"/>
                  </a:ext>
                </a:extLst>
              </a:tr>
            </a:tbl>
          </a:graphicData>
        </a:graphic>
      </p:graphicFrame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556" b="97125" l="2610" r="95582">
                        <a14:foregroundMark x1="47791" y1="38978" x2="47791" y2="38978"/>
                        <a14:foregroundMark x1="17068" y1="25879" x2="17068" y2="25879"/>
                        <a14:foregroundMark x1="68273" y1="29073" x2="68273" y2="29073"/>
                        <a14:foregroundMark x1="75100" y1="36102" x2="75100" y2="36102"/>
                        <a14:foregroundMark x1="91767" y1="55911" x2="91767" y2="55911"/>
                        <a14:foregroundMark x1="91767" y1="57508" x2="91767" y2="57508"/>
                        <a14:foregroundMark x1="82932" y1="70607" x2="82932" y2="70607"/>
                        <a14:foregroundMark x1="82932" y1="71885" x2="82932" y2="71885"/>
                        <a14:foregroundMark x1="83133" y1="71565" x2="83133" y2="71565"/>
                        <a14:foregroundMark x1="82731" y1="73163" x2="82731" y2="73163"/>
                        <a14:foregroundMark x1="74096" y1="86262" x2="74096" y2="862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368176">
            <a:off x="1781558" y="2963262"/>
            <a:ext cx="1139825" cy="71639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2674" b="97059" l="4000" r="95600">
                        <a14:foregroundMark x1="84800" y1="4813" x2="84800" y2="4813"/>
                        <a14:foregroundMark x1="83200" y1="4813" x2="83200" y2="4813"/>
                        <a14:foregroundMark x1="58600" y1="25134" x2="58600" y2="25134"/>
                        <a14:foregroundMark x1="56600" y1="37968" x2="56600" y2="37968"/>
                        <a14:foregroundMark x1="50400" y1="24866" x2="50400" y2="24866"/>
                        <a14:foregroundMark x1="64000" y1="23797" x2="64000" y2="23797"/>
                        <a14:foregroundMark x1="54400" y1="22460" x2="54400" y2="22460"/>
                        <a14:foregroundMark x1="14800" y1="33690" x2="14800" y2="33690"/>
                        <a14:foregroundMark x1="14400" y1="18717" x2="14400" y2="18717"/>
                        <a14:foregroundMark x1="16600" y1="18717" x2="16600" y2="18717"/>
                        <a14:foregroundMark x1="12800" y1="17647" x2="12800" y2="176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4979" y="1940606"/>
            <a:ext cx="749714" cy="5607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3863B74-2A8E-4742-8F7F-0E31FD7F6E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colorTemperature colorTemp="2772"/>
                    </a14:imgEffect>
                    <a14:imgEffect>
                      <a14:saturation sat="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146558">
            <a:off x="2353604" y="4290693"/>
            <a:ext cx="132462" cy="648960"/>
          </a:xfrm>
          <a:prstGeom prst="rect">
            <a:avLst/>
          </a:prstGeom>
        </p:spPr>
      </p:pic>
      <p:sp>
        <p:nvSpPr>
          <p:cNvPr id="12" name="כותרת 1">
            <a:extLst>
              <a:ext uri="{FF2B5EF4-FFF2-40B4-BE49-F238E27FC236}">
                <a16:creationId xmlns:a16="http://schemas.microsoft.com/office/drawing/2014/main" xmlns="" id="{A2408851-3D32-4612-A537-20E32B6F2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266" y="1"/>
            <a:ext cx="9518121" cy="1355724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Линейка продуктов:</a:t>
            </a:r>
            <a:endParaRPr lang="he-I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9112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idx="4294967295"/>
          </p:nvPr>
        </p:nvSpPr>
        <p:spPr>
          <a:xfrm>
            <a:off x="1800867" y="260950"/>
            <a:ext cx="6537790" cy="1276949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Внешняя конструкция</a:t>
            </a:r>
            <a:endParaRPr 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3DB3BA2-B4B0-4942-BC95-AB640A809E6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19272" y="3126069"/>
            <a:ext cx="1808876" cy="9637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7F11054C-395E-434D-B60D-976420B51B9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19272" y="4618305"/>
            <a:ext cx="1869778" cy="10009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A10B65C3-99B2-4EE6-980E-7753B7EF7EF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18522" y="1502069"/>
            <a:ext cx="1775888" cy="10955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9F2E8DF4-1333-4E38-955D-85419AF0C5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3637" y="1643916"/>
            <a:ext cx="1423302" cy="4580671"/>
          </a:xfrm>
          <a:prstGeom prst="rect">
            <a:avLst/>
          </a:prstGeom>
        </p:spPr>
      </p:pic>
      <p:sp>
        <p:nvSpPr>
          <p:cNvPr id="30" name="כותרת 1">
            <a:extLst>
              <a:ext uri="{FF2B5EF4-FFF2-40B4-BE49-F238E27FC236}">
                <a16:creationId xmlns:a16="http://schemas.microsoft.com/office/drawing/2014/main" xmlns="" id="{AADCA9EC-0971-45E4-B8AE-9D96FCE5AF5A}"/>
              </a:ext>
            </a:extLst>
          </p:cNvPr>
          <p:cNvSpPr txBox="1">
            <a:spLocks/>
          </p:cNvSpPr>
          <p:nvPr/>
        </p:nvSpPr>
        <p:spPr>
          <a:xfrm>
            <a:off x="700755" y="1502069"/>
            <a:ext cx="6797325" cy="517556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Особенности внешней конструкции корпуса имплантата:</a:t>
            </a:r>
          </a:p>
          <a:p>
            <a:pPr marL="285750" indent="-28575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Конструкция с двойной резьбой: Шаг (одной резьбы) - 2,4 мм, шаг (двух резьб) - 1,2 мм </a:t>
            </a:r>
          </a:p>
          <a:p>
            <a:pPr marL="285750" indent="-28575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Обратноконусная вогнутая коронковая часть</a:t>
            </a:r>
          </a:p>
          <a:p>
            <a:pPr marL="285750" indent="-28575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Широкое смещение платформы — плоская и скошенная поверхность</a:t>
            </a:r>
          </a:p>
          <a:p>
            <a:pPr marL="285750" indent="-28575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Коронковая часть с малым углом фаски</a:t>
            </a:r>
          </a:p>
          <a:p>
            <a:pPr algn="l" rtl="0">
              <a:lnSpc>
                <a:spcPct val="100000"/>
              </a:lnSpc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50000"/>
              </a:lnSpc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Преимущества:</a:t>
            </a:r>
          </a:p>
          <a:p>
            <a:pPr marL="342900" indent="-34290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Самонарезающаяся конструкция </a:t>
            </a:r>
          </a:p>
          <a:p>
            <a:pPr marL="342900" indent="-34290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Высокая начальная и постоянная устойчивость</a:t>
            </a:r>
          </a:p>
          <a:p>
            <a:pPr marL="342900" indent="-34290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Немедленная функциональная нагрузка</a:t>
            </a:r>
          </a:p>
          <a:p>
            <a:pPr marL="342900" indent="-34290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Большая площадь поверхности – долгосрочный контакт между костью и имплантатом</a:t>
            </a:r>
          </a:p>
          <a:p>
            <a:pPr marL="342900" indent="-34290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Снижение давления в гребне кости </a:t>
            </a:r>
          </a:p>
          <a:p>
            <a:pPr marL="342900" indent="-34290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Лучшая резорбция и превосходный эстетический результат</a:t>
            </a:r>
          </a:p>
          <a:p>
            <a:pPr marL="342900" indent="-342900" algn="l" rtl="0">
              <a:lnSpc>
                <a:spcPct val="150000"/>
              </a:lnSpc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Большое смещение платформы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4">
            <a:extLst>
              <a:ext uri="{FF2B5EF4-FFF2-40B4-BE49-F238E27FC236}">
                <a16:creationId xmlns:a16="http://schemas.microsoft.com/office/drawing/2014/main" xmlns="" id="{57EEB161-FC8F-46EA-8125-232EC75196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9968" y="1339246"/>
            <a:ext cx="1702333" cy="4885341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2E2FA9B8-56F5-4424-9BBB-618133136A25}"/>
              </a:ext>
            </a:extLst>
          </p:cNvPr>
          <p:cNvCxnSpPr>
            <a:cxnSpLocks/>
          </p:cNvCxnSpPr>
          <p:nvPr/>
        </p:nvCxnSpPr>
        <p:spPr>
          <a:xfrm flipH="1" flipV="1">
            <a:off x="8338657" y="1393378"/>
            <a:ext cx="66214" cy="80740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38349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idx="4294967295"/>
          </p:nvPr>
        </p:nvSpPr>
        <p:spPr>
          <a:xfrm>
            <a:off x="1763964" y="260200"/>
            <a:ext cx="7193902" cy="1276949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ru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Гибридное коническое соединение</a:t>
            </a:r>
            <a:endParaRPr lang="he-I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576" b="97421" l="9718" r="89969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91301" y="3049281"/>
            <a:ext cx="1429676" cy="3128258"/>
          </a:xfrm>
          <a:prstGeom prst="rect">
            <a:avLst/>
          </a:prstGeom>
        </p:spPr>
      </p:pic>
      <p:sp>
        <p:nvSpPr>
          <p:cNvPr id="12" name="כותרת 1"/>
          <p:cNvSpPr txBox="1">
            <a:spLocks/>
          </p:cNvSpPr>
          <p:nvPr/>
        </p:nvSpPr>
        <p:spPr>
          <a:xfrm>
            <a:off x="692208" y="1606608"/>
            <a:ext cx="6805871" cy="525139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100000"/>
              </a:lnSpc>
              <a:spcAft>
                <a:spcPts val="600"/>
              </a:spcAft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Особенности внутренней конструкции конической платформы:</a:t>
            </a:r>
          </a:p>
          <a:p>
            <a:pPr marL="285750" indent="-285750" algn="l" rtl="0">
              <a:lnSpc>
                <a:spcPct val="100000"/>
              </a:lnSpc>
              <a:spcAft>
                <a:spcPts val="600"/>
              </a:spcAft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Внутренний конус с уклоном 14° </a:t>
            </a:r>
          </a:p>
          <a:p>
            <a:pPr marL="285750" indent="-285750" algn="l" rtl="0">
              <a:lnSpc>
                <a:spcPct val="100000"/>
              </a:lnSpc>
              <a:spcAft>
                <a:spcPts val="600"/>
              </a:spcAft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Внутренний шестигранник 2,1 мм</a:t>
            </a:r>
          </a:p>
          <a:p>
            <a:pPr marL="285750" indent="-285750" algn="l" rtl="0">
              <a:lnSpc>
                <a:spcPct val="100000"/>
              </a:lnSpc>
              <a:spcAft>
                <a:spcPts val="600"/>
              </a:spcAft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Внутренняя резьба M1,6x0,35</a:t>
            </a:r>
          </a:p>
          <a:p>
            <a:pPr algn="l" rtl="0">
              <a:lnSpc>
                <a:spcPct val="100000"/>
              </a:lnSpc>
              <a:spcAft>
                <a:spcPts val="6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00000"/>
              </a:lnSpc>
              <a:spcAft>
                <a:spcPts val="600"/>
              </a:spcAft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Наружное соединение:</a:t>
            </a:r>
          </a:p>
          <a:p>
            <a:pPr marL="285750" indent="-285750" algn="l" rtl="0">
              <a:lnSpc>
                <a:spcPct val="100000"/>
              </a:lnSpc>
              <a:spcAft>
                <a:spcPts val="600"/>
              </a:spcAft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Плоская поверхность </a:t>
            </a:r>
          </a:p>
          <a:p>
            <a:pPr marL="180000" indent="-285750" algn="l" rtl="0">
              <a:lnSpc>
                <a:spcPct val="100000"/>
              </a:lnSpc>
              <a:spcAft>
                <a:spcPts val="600"/>
              </a:spcAft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Небольшой скос фаски</a:t>
            </a:r>
          </a:p>
          <a:p>
            <a:pPr algn="l" rtl="0">
              <a:lnSpc>
                <a:spcPct val="100000"/>
              </a:lnSpc>
              <a:spcAft>
                <a:spcPts val="6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00000"/>
              </a:lnSpc>
              <a:spcAft>
                <a:spcPts val="600"/>
              </a:spcAft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Преимущества:</a:t>
            </a:r>
          </a:p>
          <a:p>
            <a:pPr marL="342900" indent="-342900" algn="l" rtl="0">
              <a:lnSpc>
                <a:spcPct val="100000"/>
              </a:lnSpc>
              <a:spcAft>
                <a:spcPts val="600"/>
              </a:spcAft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Точное прилегание абатмента к имплантату для минимизации проникновения бактерий</a:t>
            </a:r>
          </a:p>
          <a:p>
            <a:pPr marL="342900" indent="-342900" algn="l" rtl="0">
              <a:lnSpc>
                <a:spcPct val="100000"/>
              </a:lnSpc>
              <a:spcAft>
                <a:spcPts val="600"/>
              </a:spcAft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Простые 6 позиций для размещения протезов</a:t>
            </a:r>
          </a:p>
          <a:p>
            <a:pPr marL="342900" indent="-342900" algn="l" rtl="0">
              <a:lnSpc>
                <a:spcPct val="100000"/>
              </a:lnSpc>
              <a:spcAft>
                <a:spcPts val="600"/>
              </a:spcAft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Прочное соединение благодаря распределению нагрузки</a:t>
            </a:r>
          </a:p>
          <a:p>
            <a:pPr marL="342900" indent="-342900" algn="l" rtl="0">
              <a:lnSpc>
                <a:spcPct val="100000"/>
              </a:lnSpc>
              <a:spcAft>
                <a:spcPts val="600"/>
              </a:spcAft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Плоская верхняя поверхность для точной герметизации формирователей десны</a:t>
            </a:r>
          </a:p>
          <a:p>
            <a:pPr marL="342900" indent="-342900" algn="l" rtl="0">
              <a:lnSpc>
                <a:spcPct val="100000"/>
              </a:lnSpc>
              <a:spcAft>
                <a:spcPts val="600"/>
              </a:spcAft>
              <a:buClr>
                <a:srgbClr val="0065A1"/>
              </a:buClr>
              <a:buSzPct val="150000"/>
              <a:buFont typeface="Arial" panose="020B0604020202020204" pitchFamily="34" charset="0"/>
              <a:buChar char="•"/>
            </a:pPr>
            <a:r>
              <a:rPr lang="ru" sz="1400" dirty="0">
                <a:latin typeface="Arial" panose="020B0604020202020204" pitchFamily="34" charset="0"/>
                <a:cs typeface="Arial" panose="020B0604020202020204" pitchFamily="34" charset="0"/>
              </a:rPr>
              <a:t>Большой ортопедический угол расхождения между «наклонными» имплантатами </a:t>
            </a:r>
          </a:p>
          <a:p>
            <a:pPr marL="342900" indent="-342900" algn="l" rtl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393A849-6EB9-4CE0-B0EA-2EF001EF4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4489" y="1226161"/>
            <a:ext cx="1383301" cy="18231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4683748-7E2B-44BD-A338-2D6B5E4D5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4675" y="1412736"/>
            <a:ext cx="2217244" cy="26239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48CAF53-7B44-4910-9C76-6A6027B1DD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391" y="1413628"/>
            <a:ext cx="1851866" cy="18781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953F587A-030E-4D04-95DF-453B30E58F1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06305" y="2248639"/>
            <a:ext cx="1375804" cy="10955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9B4C3AB7-18F1-4C47-8778-9A869045C7D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0784" y="3317109"/>
            <a:ext cx="1366006" cy="11549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680A2F4D-FDE0-44B6-B215-305491A23C5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b="3346"/>
          <a:stretch/>
        </p:blipFill>
        <p:spPr>
          <a:xfrm>
            <a:off x="7565465" y="4444985"/>
            <a:ext cx="1375803" cy="11549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9DB8EA2C-1CCD-491E-AE0A-B3FF1F516CC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049942" y="5572860"/>
            <a:ext cx="1342389" cy="106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8442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idx="4294967295"/>
          </p:nvPr>
        </p:nvSpPr>
        <p:spPr>
          <a:xfrm>
            <a:off x="1788487" y="251845"/>
            <a:ext cx="5663953" cy="1276949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Имплантаты I-ON Ø3,5 мм</a:t>
            </a:r>
            <a:endParaRPr lang="he-I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AD507890-195D-401D-8507-FD2EB6ED0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479" y="1922177"/>
            <a:ext cx="1263937" cy="373219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77460BD7-7CCE-4F48-9AF0-7290D6180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968" y="2022496"/>
            <a:ext cx="1050725" cy="31429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1FE1C72F-0C02-4E74-8D51-F4ADF44CDD9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28245" y="2106093"/>
            <a:ext cx="1120392" cy="2777957"/>
          </a:xfrm>
          <a:prstGeom prst="rect">
            <a:avLst/>
          </a:prstGeom>
        </p:spPr>
      </p:pic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1447572" y="1331391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16 мм</a:t>
            </a:r>
          </a:p>
        </p:txBody>
      </p:sp>
      <p:sp>
        <p:nvSpPr>
          <p:cNvPr id="24" name="כותרת 1">
            <a:extLst>
              <a:ext uri="{FF2B5EF4-FFF2-40B4-BE49-F238E27FC236}">
                <a16:creationId xmlns:a16="http://schemas.microsoft.com/office/drawing/2014/main" xmlns="" id="{E4C48759-97EF-4FF3-B242-7C7751E89B55}"/>
              </a:ext>
            </a:extLst>
          </p:cNvPr>
          <p:cNvSpPr txBox="1">
            <a:spLocks/>
          </p:cNvSpPr>
          <p:nvPr/>
        </p:nvSpPr>
        <p:spPr>
          <a:xfrm>
            <a:off x="3712667" y="1331391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13 мм</a:t>
            </a:r>
          </a:p>
        </p:txBody>
      </p:sp>
      <p:sp>
        <p:nvSpPr>
          <p:cNvPr id="25" name="כותרת 1">
            <a:extLst>
              <a:ext uri="{FF2B5EF4-FFF2-40B4-BE49-F238E27FC236}">
                <a16:creationId xmlns:a16="http://schemas.microsoft.com/office/drawing/2014/main" xmlns="" id="{C142F4A8-F87D-4124-ADC0-0716278C2B6D}"/>
              </a:ext>
            </a:extLst>
          </p:cNvPr>
          <p:cNvSpPr txBox="1">
            <a:spLocks/>
          </p:cNvSpPr>
          <p:nvPr/>
        </p:nvSpPr>
        <p:spPr>
          <a:xfrm>
            <a:off x="5850745" y="1331391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11,5 мм</a:t>
            </a:r>
          </a:p>
        </p:txBody>
      </p:sp>
      <p:sp>
        <p:nvSpPr>
          <p:cNvPr id="26" name="כותרת 1">
            <a:extLst>
              <a:ext uri="{FF2B5EF4-FFF2-40B4-BE49-F238E27FC236}">
                <a16:creationId xmlns:a16="http://schemas.microsoft.com/office/drawing/2014/main" xmlns="" id="{0235C4B5-DFA3-4DA9-B02A-CD631F7DB2E2}"/>
              </a:ext>
            </a:extLst>
          </p:cNvPr>
          <p:cNvSpPr txBox="1">
            <a:spLocks/>
          </p:cNvSpPr>
          <p:nvPr/>
        </p:nvSpPr>
        <p:spPr>
          <a:xfrm>
            <a:off x="7907137" y="1331391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10 мм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973590FE-2681-4733-BC6B-632052A36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0195" y="1903968"/>
            <a:ext cx="1428732" cy="452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91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D4A1C71-029E-44BE-B3B3-F44A21FFD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907" y="1884599"/>
            <a:ext cx="1194435" cy="45243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00FF53C-092F-477C-893A-95D3CCFEF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908" y="1749602"/>
            <a:ext cx="1444752" cy="41461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009BA075-5C31-41DB-BA13-CCFCE122C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226" y="1785973"/>
            <a:ext cx="1371599" cy="35372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BBA807AA-CFF3-4910-B2D5-FF4FBEFE6E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4391" y="1900213"/>
            <a:ext cx="1161481" cy="30480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AC1A8949-5B9B-4DE4-A7B5-9741E18B0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4436" y="1971587"/>
            <a:ext cx="1173671" cy="2376392"/>
          </a:xfrm>
          <a:prstGeom prst="rect">
            <a:avLst/>
          </a:prstGeom>
        </p:spPr>
      </p:pic>
      <p:sp>
        <p:nvSpPr>
          <p:cNvPr id="16" name="כותרת 1">
            <a:extLst>
              <a:ext uri="{FF2B5EF4-FFF2-40B4-BE49-F238E27FC236}">
                <a16:creationId xmlns:a16="http://schemas.microsoft.com/office/drawing/2014/main" xmlns="" id="{90A04642-F026-44B4-A2F1-5E73CA106F70}"/>
              </a:ext>
            </a:extLst>
          </p:cNvPr>
          <p:cNvSpPr txBox="1">
            <a:spLocks/>
          </p:cNvSpPr>
          <p:nvPr/>
        </p:nvSpPr>
        <p:spPr>
          <a:xfrm>
            <a:off x="1462428" y="1271755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16 мм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70409BED-255E-4C2B-8435-2A4FC7080F8E}"/>
              </a:ext>
            </a:extLst>
          </p:cNvPr>
          <p:cNvSpPr txBox="1">
            <a:spLocks/>
          </p:cNvSpPr>
          <p:nvPr/>
        </p:nvSpPr>
        <p:spPr>
          <a:xfrm>
            <a:off x="3283636" y="1271755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13 мм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5CB9D6A7-E2CD-44D8-8CED-4113927BB9CA}"/>
              </a:ext>
            </a:extLst>
          </p:cNvPr>
          <p:cNvSpPr txBox="1">
            <a:spLocks/>
          </p:cNvSpPr>
          <p:nvPr/>
        </p:nvSpPr>
        <p:spPr>
          <a:xfrm>
            <a:off x="5075484" y="1271755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11,5 мм</a:t>
            </a:r>
          </a:p>
        </p:txBody>
      </p:sp>
      <p:sp>
        <p:nvSpPr>
          <p:cNvPr id="22" name="כותרת 1">
            <a:extLst>
              <a:ext uri="{FF2B5EF4-FFF2-40B4-BE49-F238E27FC236}">
                <a16:creationId xmlns:a16="http://schemas.microsoft.com/office/drawing/2014/main" xmlns="" id="{DE63372F-01B0-485E-8D96-640DDC80C0DA}"/>
              </a:ext>
            </a:extLst>
          </p:cNvPr>
          <p:cNvSpPr txBox="1">
            <a:spLocks/>
          </p:cNvSpPr>
          <p:nvPr/>
        </p:nvSpPr>
        <p:spPr>
          <a:xfrm>
            <a:off x="6741257" y="1271755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10 мм</a:t>
            </a:r>
          </a:p>
        </p:txBody>
      </p:sp>
      <p:sp>
        <p:nvSpPr>
          <p:cNvPr id="27" name="כותרת 1">
            <a:extLst>
              <a:ext uri="{FF2B5EF4-FFF2-40B4-BE49-F238E27FC236}">
                <a16:creationId xmlns:a16="http://schemas.microsoft.com/office/drawing/2014/main" xmlns="" id="{809856EB-C18E-4646-A530-1422169725AA}"/>
              </a:ext>
            </a:extLst>
          </p:cNvPr>
          <p:cNvSpPr txBox="1">
            <a:spLocks/>
          </p:cNvSpPr>
          <p:nvPr/>
        </p:nvSpPr>
        <p:spPr>
          <a:xfrm>
            <a:off x="8330368" y="1271755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8 мм</a:t>
            </a:r>
          </a:p>
        </p:txBody>
      </p:sp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32137BF9-EBA9-4C47-A4EB-60449B3FF229}"/>
              </a:ext>
            </a:extLst>
          </p:cNvPr>
          <p:cNvSpPr txBox="1">
            <a:spLocks/>
          </p:cNvSpPr>
          <p:nvPr/>
        </p:nvSpPr>
        <p:spPr>
          <a:xfrm>
            <a:off x="1788487" y="251845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Имплантаты I-ON Ø3,75 мм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6310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1772961" y="1277915"/>
            <a:ext cx="1109050" cy="55774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16 мм</a:t>
            </a:r>
          </a:p>
        </p:txBody>
      </p:sp>
      <p:sp>
        <p:nvSpPr>
          <p:cNvPr id="24" name="כותרת 1">
            <a:extLst>
              <a:ext uri="{FF2B5EF4-FFF2-40B4-BE49-F238E27FC236}">
                <a16:creationId xmlns:a16="http://schemas.microsoft.com/office/drawing/2014/main" xmlns="" id="{E4C48759-97EF-4FF3-B242-7C7751E89B55}"/>
              </a:ext>
            </a:extLst>
          </p:cNvPr>
          <p:cNvSpPr txBox="1">
            <a:spLocks/>
          </p:cNvSpPr>
          <p:nvPr/>
        </p:nvSpPr>
        <p:spPr>
          <a:xfrm>
            <a:off x="3403632" y="1267855"/>
            <a:ext cx="1109050" cy="42078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13 мм</a:t>
            </a:r>
          </a:p>
        </p:txBody>
      </p:sp>
      <p:sp>
        <p:nvSpPr>
          <p:cNvPr id="25" name="כותרת 1">
            <a:extLst>
              <a:ext uri="{FF2B5EF4-FFF2-40B4-BE49-F238E27FC236}">
                <a16:creationId xmlns:a16="http://schemas.microsoft.com/office/drawing/2014/main" xmlns="" id="{C142F4A8-F87D-4124-ADC0-0716278C2B6D}"/>
              </a:ext>
            </a:extLst>
          </p:cNvPr>
          <p:cNvSpPr txBox="1">
            <a:spLocks/>
          </p:cNvSpPr>
          <p:nvPr/>
        </p:nvSpPr>
        <p:spPr>
          <a:xfrm>
            <a:off x="4826867" y="1268547"/>
            <a:ext cx="1283384" cy="45323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11,5 мм</a:t>
            </a:r>
          </a:p>
        </p:txBody>
      </p:sp>
      <p:sp>
        <p:nvSpPr>
          <p:cNvPr id="26" name="כותרת 1">
            <a:extLst>
              <a:ext uri="{FF2B5EF4-FFF2-40B4-BE49-F238E27FC236}">
                <a16:creationId xmlns:a16="http://schemas.microsoft.com/office/drawing/2014/main" xmlns="" id="{0235C4B5-DFA3-4DA9-B02A-CD631F7DB2E2}"/>
              </a:ext>
            </a:extLst>
          </p:cNvPr>
          <p:cNvSpPr txBox="1">
            <a:spLocks/>
          </p:cNvSpPr>
          <p:nvPr/>
        </p:nvSpPr>
        <p:spPr>
          <a:xfrm>
            <a:off x="6360910" y="1257197"/>
            <a:ext cx="1245871" cy="46847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10 мм</a:t>
            </a:r>
          </a:p>
        </p:txBody>
      </p:sp>
      <p:sp>
        <p:nvSpPr>
          <p:cNvPr id="28" name="כותרת 1">
            <a:extLst>
              <a:ext uri="{FF2B5EF4-FFF2-40B4-BE49-F238E27FC236}">
                <a16:creationId xmlns:a16="http://schemas.microsoft.com/office/drawing/2014/main" xmlns="" id="{A3947742-496F-4538-84A1-DA2FA83F5F04}"/>
              </a:ext>
            </a:extLst>
          </p:cNvPr>
          <p:cNvSpPr txBox="1">
            <a:spLocks/>
          </p:cNvSpPr>
          <p:nvPr/>
        </p:nvSpPr>
        <p:spPr>
          <a:xfrm>
            <a:off x="7924840" y="1257197"/>
            <a:ext cx="1245871" cy="43039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8 мм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41ECE29-2874-48D4-AE9E-39F3C2A30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292" y="1881616"/>
            <a:ext cx="1331519" cy="45243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83BF603C-1038-4428-8F67-A129C3290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648" y="1861296"/>
            <a:ext cx="1233170" cy="322644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A79A5008-9ECD-4602-B70B-33317ACDB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039" y="1910743"/>
            <a:ext cx="1245870" cy="287464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66B5E526-4296-4040-96E0-1F6F5FFC3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8130" y="1910743"/>
            <a:ext cx="1355540" cy="2271036"/>
          </a:xfrm>
          <a:prstGeom prst="rect">
            <a:avLst/>
          </a:prstGeom>
        </p:spPr>
      </p:pic>
      <p:sp>
        <p:nvSpPr>
          <p:cNvPr id="30" name="כותרת 1">
            <a:extLst>
              <a:ext uri="{FF2B5EF4-FFF2-40B4-BE49-F238E27FC236}">
                <a16:creationId xmlns:a16="http://schemas.microsoft.com/office/drawing/2014/main" xmlns="" id="{1657A623-E1A9-4954-AA7B-2FEB8C8F5D86}"/>
              </a:ext>
            </a:extLst>
          </p:cNvPr>
          <p:cNvSpPr txBox="1">
            <a:spLocks/>
          </p:cNvSpPr>
          <p:nvPr/>
        </p:nvSpPr>
        <p:spPr>
          <a:xfrm>
            <a:off x="9548634" y="1257196"/>
            <a:ext cx="1245871" cy="43039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6 мм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C495B23-CCD9-4A81-A684-894C9476BE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4892" y="1910743"/>
            <a:ext cx="1113356" cy="16199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BB75F47-4625-4B60-97EE-7AC4AD1907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3032" y="1906657"/>
            <a:ext cx="1222395" cy="3713944"/>
          </a:xfrm>
          <a:prstGeom prst="rect">
            <a:avLst/>
          </a:prstGeom>
        </p:spPr>
      </p:pic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97E8D83E-3BB7-4043-BA62-D83F6918D2CA}"/>
              </a:ext>
            </a:extLst>
          </p:cNvPr>
          <p:cNvSpPr txBox="1">
            <a:spLocks/>
          </p:cNvSpPr>
          <p:nvPr/>
        </p:nvSpPr>
        <p:spPr>
          <a:xfrm>
            <a:off x="1788487" y="251845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Имплантаты I-ON Ø4,2 мм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7679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כותרת 1">
            <a:extLst>
              <a:ext uri="{FF2B5EF4-FFF2-40B4-BE49-F238E27FC236}">
                <a16:creationId xmlns:a16="http://schemas.microsoft.com/office/drawing/2014/main" xmlns="" id="{90A04642-F026-44B4-A2F1-5E73CA106F70}"/>
              </a:ext>
            </a:extLst>
          </p:cNvPr>
          <p:cNvSpPr txBox="1">
            <a:spLocks/>
          </p:cNvSpPr>
          <p:nvPr/>
        </p:nvSpPr>
        <p:spPr>
          <a:xfrm>
            <a:off x="1508408" y="132145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13 мм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70409BED-255E-4C2B-8435-2A4FC7080F8E}"/>
              </a:ext>
            </a:extLst>
          </p:cNvPr>
          <p:cNvSpPr txBox="1">
            <a:spLocks/>
          </p:cNvSpPr>
          <p:nvPr/>
        </p:nvSpPr>
        <p:spPr>
          <a:xfrm>
            <a:off x="3329616" y="132145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11,5 мм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5CB9D6A7-E2CD-44D8-8CED-4113927BB9CA}"/>
              </a:ext>
            </a:extLst>
          </p:cNvPr>
          <p:cNvSpPr txBox="1">
            <a:spLocks/>
          </p:cNvSpPr>
          <p:nvPr/>
        </p:nvSpPr>
        <p:spPr>
          <a:xfrm>
            <a:off x="5121464" y="132145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10 мм</a:t>
            </a:r>
          </a:p>
        </p:txBody>
      </p:sp>
      <p:sp>
        <p:nvSpPr>
          <p:cNvPr id="22" name="כותרת 1">
            <a:extLst>
              <a:ext uri="{FF2B5EF4-FFF2-40B4-BE49-F238E27FC236}">
                <a16:creationId xmlns:a16="http://schemas.microsoft.com/office/drawing/2014/main" xmlns="" id="{DE63372F-01B0-485E-8D96-640DDC80C0DA}"/>
              </a:ext>
            </a:extLst>
          </p:cNvPr>
          <p:cNvSpPr txBox="1">
            <a:spLocks/>
          </p:cNvSpPr>
          <p:nvPr/>
        </p:nvSpPr>
        <p:spPr>
          <a:xfrm>
            <a:off x="6787237" y="132145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8 мм</a:t>
            </a:r>
          </a:p>
        </p:txBody>
      </p:sp>
      <p:sp>
        <p:nvSpPr>
          <p:cNvPr id="27" name="כותרת 1">
            <a:extLst>
              <a:ext uri="{FF2B5EF4-FFF2-40B4-BE49-F238E27FC236}">
                <a16:creationId xmlns:a16="http://schemas.microsoft.com/office/drawing/2014/main" xmlns="" id="{809856EB-C18E-4646-A530-1422169725AA}"/>
              </a:ext>
            </a:extLst>
          </p:cNvPr>
          <p:cNvSpPr txBox="1">
            <a:spLocks/>
          </p:cNvSpPr>
          <p:nvPr/>
        </p:nvSpPr>
        <p:spPr>
          <a:xfrm>
            <a:off x="8376348" y="132145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6 мм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60D425F-BEF4-4EF8-A35A-DFEDCA612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523" y="1962218"/>
            <a:ext cx="1476185" cy="36124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99335370-2430-4B98-B2C2-F6A1F9D7F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973" y="1882982"/>
            <a:ext cx="1567434" cy="3243834"/>
          </a:xfrm>
          <a:prstGeom prst="rect">
            <a:avLst/>
          </a:prstGeom>
          <a:noFill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E6D2D309-400A-44B1-BE04-77EE21785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672" y="1952058"/>
            <a:ext cx="1424055" cy="277051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9B57C423-40D8-45A1-9134-1B7BDD2B667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75992" y="2000752"/>
            <a:ext cx="1483709" cy="217798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DD0DC27D-1847-40C1-BDF2-7F91B118BC8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73964" y="1962219"/>
            <a:ext cx="1425893" cy="1700213"/>
          </a:xfrm>
          <a:prstGeom prst="rect">
            <a:avLst/>
          </a:prstGeom>
        </p:spPr>
      </p:pic>
      <p:sp>
        <p:nvSpPr>
          <p:cNvPr id="15" name="כותרת 1">
            <a:extLst>
              <a:ext uri="{FF2B5EF4-FFF2-40B4-BE49-F238E27FC236}">
                <a16:creationId xmlns:a16="http://schemas.microsoft.com/office/drawing/2014/main" xmlns="" id="{D7E5C0E9-412D-4D98-8C75-2DD4DF614369}"/>
              </a:ext>
            </a:extLst>
          </p:cNvPr>
          <p:cNvSpPr txBox="1">
            <a:spLocks/>
          </p:cNvSpPr>
          <p:nvPr/>
        </p:nvSpPr>
        <p:spPr>
          <a:xfrm>
            <a:off x="1788487" y="251845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Имплантаты I-ON Ø5,0 мм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2795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7419535" y="2246114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D1C-4,MA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38D9EA05-78FF-45FF-9506-73598C5EC0FA}"/>
              </a:ext>
            </a:extLst>
          </p:cNvPr>
          <p:cNvSpPr txBox="1">
            <a:spLocks/>
          </p:cNvSpPr>
          <p:nvPr/>
        </p:nvSpPr>
        <p:spPr>
          <a:xfrm>
            <a:off x="3281583" y="2246114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D1C-4</a:t>
            </a:r>
          </a:p>
        </p:txBody>
      </p:sp>
      <p:sp>
        <p:nvSpPr>
          <p:cNvPr id="31" name="כותרת 1">
            <a:extLst>
              <a:ext uri="{FF2B5EF4-FFF2-40B4-BE49-F238E27FC236}">
                <a16:creationId xmlns:a16="http://schemas.microsoft.com/office/drawing/2014/main" xmlns="" id="{41CFA154-292B-41EE-820C-1EBDF2ADF130}"/>
              </a:ext>
            </a:extLst>
          </p:cNvPr>
          <p:cNvSpPr txBox="1">
            <a:spLocks/>
          </p:cNvSpPr>
          <p:nvPr/>
        </p:nvSpPr>
        <p:spPr>
          <a:xfrm>
            <a:off x="6656993" y="1231814"/>
            <a:ext cx="3636538" cy="112820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00000"/>
              </a:lnSpc>
            </a:pP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цифровой печати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Пластиковая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мо</a:t>
            </a: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дель</a:t>
            </a:r>
          </a:p>
        </p:txBody>
      </p:sp>
      <p:sp>
        <p:nvSpPr>
          <p:cNvPr id="33" name="כותרת 1">
            <a:extLst>
              <a:ext uri="{FF2B5EF4-FFF2-40B4-BE49-F238E27FC236}">
                <a16:creationId xmlns:a16="http://schemas.microsoft.com/office/drawing/2014/main" xmlns="" id="{057486A6-BC04-4137-8ACC-4CEB3442A75C}"/>
              </a:ext>
            </a:extLst>
          </p:cNvPr>
          <p:cNvSpPr txBox="1">
            <a:spLocks/>
          </p:cNvSpPr>
          <p:nvPr/>
        </p:nvSpPr>
        <p:spPr>
          <a:xfrm>
            <a:off x="3073823" y="1271422"/>
            <a:ext cx="2255365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00000"/>
              </a:lnSpc>
            </a:pP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литья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046E37A-880D-40B7-B6C4-822A1D58D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405" y="2841222"/>
            <a:ext cx="1731120" cy="35835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9415CD0-1EC1-40DB-9843-3CDF29087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500" y="2921161"/>
            <a:ext cx="1571238" cy="34236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F22C4FC-8252-4FA5-9D8C-EEF45C442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614" y="2856818"/>
            <a:ext cx="1488542" cy="38371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309BC81-E18F-4990-BFC8-BE867CE313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8223" y="2782391"/>
            <a:ext cx="1383792" cy="3985984"/>
          </a:xfrm>
          <a:prstGeom prst="rect">
            <a:avLst/>
          </a:prstGeom>
        </p:spPr>
      </p:pic>
      <p:sp>
        <p:nvSpPr>
          <p:cNvPr id="13" name="כותרת 1">
            <a:extLst>
              <a:ext uri="{FF2B5EF4-FFF2-40B4-BE49-F238E27FC236}">
                <a16:creationId xmlns:a16="http://schemas.microsoft.com/office/drawing/2014/main" xmlns="" id="{A03A75C1-CCC0-4BB7-A83B-119816ABBE44}"/>
              </a:ext>
            </a:extLst>
          </p:cNvPr>
          <p:cNvSpPr txBox="1">
            <a:spLocks/>
          </p:cNvSpPr>
          <p:nvPr/>
        </p:nvSpPr>
        <p:spPr>
          <a:xfrm>
            <a:off x="1652685" y="227107"/>
            <a:ext cx="91406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Аналоги имплантатов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xmlns="" id="{672AC815-452B-449F-924A-7B014A7BCFC3}"/>
              </a:ext>
            </a:extLst>
          </p:cNvPr>
          <p:cNvSpPr txBox="1">
            <a:spLocks/>
          </p:cNvSpPr>
          <p:nvPr/>
        </p:nvSpPr>
        <p:spPr>
          <a:xfrm>
            <a:off x="7360188" y="1899679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D1C-3</a:t>
            </a:r>
          </a:p>
        </p:txBody>
      </p:sp>
    </p:spTree>
    <p:extLst>
      <p:ext uri="{BB962C8B-B14F-4D97-AF65-F5344CB8AC3E}">
        <p14:creationId xmlns:p14="http://schemas.microsoft.com/office/powerpoint/2010/main" xmlns="" val="131659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92AA11E-5018-46D3-8FA8-F41650028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061" y="2233655"/>
            <a:ext cx="642055" cy="38864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444F552-EBC4-4343-A4BA-AC5E02ED2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4472" y="2172526"/>
            <a:ext cx="1015864" cy="4217868"/>
          </a:xfrm>
          <a:prstGeom prst="rect">
            <a:avLst/>
          </a:prstGeom>
        </p:spPr>
      </p:pic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F7D07135-FFB5-46A3-950C-00E788D67D68}"/>
              </a:ext>
            </a:extLst>
          </p:cNvPr>
          <p:cNvSpPr txBox="1">
            <a:spLocks/>
          </p:cNvSpPr>
          <p:nvPr/>
        </p:nvSpPr>
        <p:spPr>
          <a:xfrm>
            <a:off x="5002138" y="1485781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T3C-4,9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8A327C1A-C0D2-4CDB-A0FA-26D8E279E880}"/>
              </a:ext>
            </a:extLst>
          </p:cNvPr>
          <p:cNvSpPr txBox="1">
            <a:spLocks/>
          </p:cNvSpPr>
          <p:nvPr/>
        </p:nvSpPr>
        <p:spPr>
          <a:xfrm>
            <a:off x="2367073" y="1485781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T5C-4,9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FB30C03-5458-4676-A66D-F058BFBC09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428" y="2172526"/>
            <a:ext cx="1137157" cy="42788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D9DA4CB-3BF6-4B96-816C-939858DEA1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6830" y="1533005"/>
            <a:ext cx="2521161" cy="52118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BBB52F1-7C74-48C4-B6A7-DF4CF785BC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6887" y="2172526"/>
            <a:ext cx="1410843" cy="29881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DAF18D4F-703C-4226-A207-37EC0F676A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6531" y="2028155"/>
            <a:ext cx="1131377" cy="3389924"/>
          </a:xfrm>
          <a:prstGeom prst="rect">
            <a:avLst/>
          </a:prstGeom>
        </p:spPr>
      </p:pic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7657962" y="1485781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T3C-4,18</a:t>
            </a:r>
          </a:p>
        </p:txBody>
      </p:sp>
      <p:sp>
        <p:nvSpPr>
          <p:cNvPr id="16" name="כותרת 1">
            <a:extLst>
              <a:ext uri="{FF2B5EF4-FFF2-40B4-BE49-F238E27FC236}">
                <a16:creationId xmlns:a16="http://schemas.microsoft.com/office/drawing/2014/main" xmlns="" id="{EF8CA813-FBBB-4EB2-B16C-EF3309244FB0}"/>
              </a:ext>
            </a:extLst>
          </p:cNvPr>
          <p:cNvSpPr txBox="1">
            <a:spLocks/>
          </p:cNvSpPr>
          <p:nvPr/>
        </p:nvSpPr>
        <p:spPr>
          <a:xfrm>
            <a:off x="1788487" y="251845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Имплантовводы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כותרת 1">
            <a:extLst>
              <a:ext uri="{FF2B5EF4-FFF2-40B4-BE49-F238E27FC236}">
                <a16:creationId xmlns:a16="http://schemas.microsoft.com/office/drawing/2014/main" xmlns="" id="{661061DC-BAD9-4836-AAB1-35192BB6B100}"/>
              </a:ext>
            </a:extLst>
          </p:cNvPr>
          <p:cNvSpPr txBox="1">
            <a:spLocks/>
          </p:cNvSpPr>
          <p:nvPr/>
        </p:nvSpPr>
        <p:spPr>
          <a:xfrm>
            <a:off x="2354246" y="1092944"/>
            <a:ext cx="1936634" cy="5456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T5-1.2F</a:t>
            </a:r>
          </a:p>
        </p:txBody>
      </p:sp>
    </p:spTree>
    <p:extLst>
      <p:ext uri="{BB962C8B-B14F-4D97-AF65-F5344CB8AC3E}">
        <p14:creationId xmlns:p14="http://schemas.microsoft.com/office/powerpoint/2010/main" xmlns="" val="20013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C8C0BB55-06AA-42B2-807D-E36BD38FA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789" y="2267084"/>
            <a:ext cx="1208828" cy="4190986"/>
          </a:xfrm>
          <a:prstGeom prst="rect">
            <a:avLst/>
          </a:prstGeom>
        </p:spPr>
      </p:pic>
      <p:sp>
        <p:nvSpPr>
          <p:cNvPr id="12" name="כותרת 1"/>
          <p:cNvSpPr txBox="1">
            <a:spLocks/>
          </p:cNvSpPr>
          <p:nvPr/>
        </p:nvSpPr>
        <p:spPr>
          <a:xfrm>
            <a:off x="1572523" y="1293762"/>
            <a:ext cx="4119021" cy="7200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Ø3,5 мм, Ø3,75 мм, Ø4,2 мм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1DF567E-EE03-46E1-8E70-DBCC95573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830" y="2255150"/>
            <a:ext cx="1359027" cy="33257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55BD113A-1E5D-41B2-84B4-D53FF49C78A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78473" y="2275018"/>
            <a:ext cx="1473422" cy="175688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5FDBBAEC-6F1A-435E-A457-25B39A5E3D7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00979" y="5301421"/>
            <a:ext cx="839483" cy="12750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7B5A466-16A8-4CAF-9C8D-5B02E86C95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9702" y="2149172"/>
            <a:ext cx="1500188" cy="357644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967DC07A-17C8-47E5-8555-458BEC93B04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85447" y="2272192"/>
            <a:ext cx="1140333" cy="28274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8B22A13-CBBB-481B-8B49-336B4631CC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9241" y="2219562"/>
            <a:ext cx="1101281" cy="27934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6092BA13-3671-47D5-AA0F-F3F9DED1A061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22846" y="2219562"/>
            <a:ext cx="1368171" cy="1786509"/>
          </a:xfrm>
          <a:prstGeom prst="rect">
            <a:avLst/>
          </a:prstGeom>
        </p:spPr>
      </p:pic>
      <p:sp>
        <p:nvSpPr>
          <p:cNvPr id="24" name="כותרת 1">
            <a:extLst>
              <a:ext uri="{FF2B5EF4-FFF2-40B4-BE49-F238E27FC236}">
                <a16:creationId xmlns:a16="http://schemas.microsoft.com/office/drawing/2014/main" xmlns="" id="{036CF0F2-0304-4F0C-9168-1CD4A4E7A095}"/>
              </a:ext>
            </a:extLst>
          </p:cNvPr>
          <p:cNvSpPr txBox="1">
            <a:spLocks/>
          </p:cNvSpPr>
          <p:nvPr/>
        </p:nvSpPr>
        <p:spPr>
          <a:xfrm>
            <a:off x="6216811" y="1327149"/>
            <a:ext cx="1564481" cy="7200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Ø5 мм</a:t>
            </a:r>
          </a:p>
        </p:txBody>
      </p:sp>
      <p:sp>
        <p:nvSpPr>
          <p:cNvPr id="25" name="כותרת 1">
            <a:extLst>
              <a:ext uri="{FF2B5EF4-FFF2-40B4-BE49-F238E27FC236}">
                <a16:creationId xmlns:a16="http://schemas.microsoft.com/office/drawing/2014/main" xmlns="" id="{A18F6CCC-43AA-4928-9084-D939AA6DD4EA}"/>
              </a:ext>
            </a:extLst>
          </p:cNvPr>
          <p:cNvSpPr txBox="1">
            <a:spLocks/>
          </p:cNvSpPr>
          <p:nvPr/>
        </p:nvSpPr>
        <p:spPr>
          <a:xfrm>
            <a:off x="8272935" y="1327149"/>
            <a:ext cx="2520000" cy="7200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L = 8 мм, L = 6 мм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5C08374E-0E1E-4847-A5D9-B07415FDF2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3369" y="4759130"/>
            <a:ext cx="1021812" cy="202251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7B8837F4-2A2E-41C7-AB9D-22839F1CE3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2466" y="1838989"/>
            <a:ext cx="1078897" cy="313372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EAEFF263-410F-44F1-BCC6-C0AFCC0277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42472" y="1788522"/>
            <a:ext cx="1543622" cy="40176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F0D6E20C-353F-4F45-862A-09E217E57A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54655" y="1764150"/>
            <a:ext cx="1564481" cy="221456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6D8DEAF6-F14E-4301-B6B7-811C483ACBF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29114" y="2196955"/>
            <a:ext cx="1262048" cy="429218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C0D3F4F6-CFDE-4B61-90A4-9552467B239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43447" y="1790277"/>
            <a:ext cx="1197169" cy="4710288"/>
          </a:xfrm>
          <a:prstGeom prst="rect">
            <a:avLst/>
          </a:prstGeom>
        </p:spPr>
      </p:pic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E5A88379-4263-4F99-8AAC-7BD082878F6F}"/>
              </a:ext>
            </a:extLst>
          </p:cNvPr>
          <p:cNvSpPr txBox="1">
            <a:spLocks/>
          </p:cNvSpPr>
          <p:nvPr/>
        </p:nvSpPr>
        <p:spPr>
          <a:xfrm>
            <a:off x="10648060" y="4682754"/>
            <a:ext cx="1112660" cy="7200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IbC-4</a:t>
            </a:r>
          </a:p>
        </p:txBody>
      </p:sp>
      <p:sp>
        <p:nvSpPr>
          <p:cNvPr id="28" name="כותרת 1">
            <a:extLst>
              <a:ext uri="{FF2B5EF4-FFF2-40B4-BE49-F238E27FC236}">
                <a16:creationId xmlns:a16="http://schemas.microsoft.com/office/drawing/2014/main" xmlns="" id="{653BBB61-196B-4F4B-8FAF-96F41BF5EAA6}"/>
              </a:ext>
            </a:extLst>
          </p:cNvPr>
          <p:cNvSpPr txBox="1">
            <a:spLocks/>
          </p:cNvSpPr>
          <p:nvPr/>
        </p:nvSpPr>
        <p:spPr>
          <a:xfrm>
            <a:off x="9028105" y="4274759"/>
            <a:ext cx="1262047" cy="7200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IbC-4,L2</a:t>
            </a:r>
          </a:p>
        </p:txBody>
      </p:sp>
      <p:sp>
        <p:nvSpPr>
          <p:cNvPr id="26" name="כותרת 1">
            <a:extLst>
              <a:ext uri="{FF2B5EF4-FFF2-40B4-BE49-F238E27FC236}">
                <a16:creationId xmlns:a16="http://schemas.microsoft.com/office/drawing/2014/main" xmlns="" id="{BF03358C-013E-476D-8E7B-9F45E10A2F3F}"/>
              </a:ext>
            </a:extLst>
          </p:cNvPr>
          <p:cNvSpPr txBox="1">
            <a:spLocks/>
          </p:cNvSpPr>
          <p:nvPr/>
        </p:nvSpPr>
        <p:spPr>
          <a:xfrm>
            <a:off x="1788487" y="277483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Винты заглушки I-ON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9036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E69E8FBF-84F8-4FF1-AA92-FFB77E796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539" y="1195581"/>
            <a:ext cx="5425224" cy="5568667"/>
          </a:xfrm>
          <a:prstGeom prst="rect">
            <a:avLst/>
          </a:prstGeom>
        </p:spPr>
      </p:pic>
      <p:sp>
        <p:nvSpPr>
          <p:cNvPr id="9" name="מלבן 8">
            <a:extLst>
              <a:ext uri="{FF2B5EF4-FFF2-40B4-BE49-F238E27FC236}">
                <a16:creationId xmlns:a16="http://schemas.microsoft.com/office/drawing/2014/main" xmlns="" id="{25B32610-5C56-4853-A5B0-09DF81775AB2}"/>
              </a:ext>
            </a:extLst>
          </p:cNvPr>
          <p:cNvSpPr/>
          <p:nvPr/>
        </p:nvSpPr>
        <p:spPr>
          <a:xfrm>
            <a:off x="313509" y="1280160"/>
            <a:ext cx="10641874" cy="51282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e-IL"/>
          </a:p>
        </p:txBody>
      </p:sp>
      <p:sp>
        <p:nvSpPr>
          <p:cNvPr id="33" name="כותרת 1">
            <a:extLst>
              <a:ext uri="{FF2B5EF4-FFF2-40B4-BE49-F238E27FC236}">
                <a16:creationId xmlns:a16="http://schemas.microsoft.com/office/drawing/2014/main" xmlns="" id="{EF52D26D-09F0-47E1-AACE-D7943ED0A6DF}"/>
              </a:ext>
            </a:extLst>
          </p:cNvPr>
          <p:cNvSpPr txBox="1">
            <a:spLocks/>
          </p:cNvSpPr>
          <p:nvPr/>
        </p:nvSpPr>
        <p:spPr>
          <a:xfrm>
            <a:off x="1788487" y="277483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Формирователи десны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AAA7B56E-A717-4A14-9E6A-BF4063F16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5320" y="3715463"/>
            <a:ext cx="1188720" cy="23155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2850B4BF-F9B1-416A-86E1-63DAF793C49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53222" y="3715301"/>
            <a:ext cx="1212511" cy="246027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F1C85D08-B0AE-412D-8F87-3D5487D77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3114" y="3446087"/>
            <a:ext cx="1320165" cy="266319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405075FF-2669-451C-B8A7-D4DA27293F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3080" y="3243118"/>
            <a:ext cx="1615916" cy="278606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D8AA15E7-CAC9-4281-83DD-4BA4D6985A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0302" y="3175785"/>
            <a:ext cx="1440180" cy="282321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F24BE0F1-592F-440F-854E-E297D649A2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0637" y="3509732"/>
            <a:ext cx="1498283" cy="2526030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xmlns="" id="{EC4393D5-91F6-43F0-93C0-9A83F76384F0}"/>
              </a:ext>
            </a:extLst>
          </p:cNvPr>
          <p:cNvCxnSpPr/>
          <p:nvPr/>
        </p:nvCxnSpPr>
        <p:spPr>
          <a:xfrm>
            <a:off x="2075771" y="3460158"/>
            <a:ext cx="0" cy="8030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כותרת 1">
            <a:extLst>
              <a:ext uri="{FF2B5EF4-FFF2-40B4-BE49-F238E27FC236}">
                <a16:creationId xmlns:a16="http://schemas.microsoft.com/office/drawing/2014/main" xmlns="" id="{BDD3E91F-B6A4-4CF9-ACAA-239F9ABFBCB1}"/>
              </a:ext>
            </a:extLst>
          </p:cNvPr>
          <p:cNvSpPr txBox="1">
            <a:spLocks/>
          </p:cNvSpPr>
          <p:nvPr/>
        </p:nvSpPr>
        <p:spPr>
          <a:xfrm>
            <a:off x="676843" y="3568877"/>
            <a:ext cx="1421808" cy="52204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dirty="0">
                <a:latin typeface="Arial" panose="020B0604020202020204" pitchFamily="34" charset="0"/>
                <a:cs typeface="Arial" panose="020B0604020202020204" pitchFamily="34" charset="0"/>
              </a:rPr>
              <a:t>AH = 3 мм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xmlns="" id="{F21A47A4-102D-491D-A3E7-C7DE767C4667}"/>
              </a:ext>
            </a:extLst>
          </p:cNvPr>
          <p:cNvCxnSpPr>
            <a:cxnSpLocks/>
          </p:cNvCxnSpPr>
          <p:nvPr/>
        </p:nvCxnSpPr>
        <p:spPr>
          <a:xfrm>
            <a:off x="2075771" y="4261984"/>
            <a:ext cx="0" cy="4431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כותרת 1">
            <a:extLst>
              <a:ext uri="{FF2B5EF4-FFF2-40B4-BE49-F238E27FC236}">
                <a16:creationId xmlns:a16="http://schemas.microsoft.com/office/drawing/2014/main" xmlns="" id="{A78913E8-EA45-4B42-8A93-7DC4F08849FA}"/>
              </a:ext>
            </a:extLst>
          </p:cNvPr>
          <p:cNvSpPr txBox="1">
            <a:spLocks/>
          </p:cNvSpPr>
          <p:nvPr/>
        </p:nvSpPr>
        <p:spPr>
          <a:xfrm>
            <a:off x="1226169" y="4153987"/>
            <a:ext cx="826723" cy="52204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>
                <a:latin typeface="Arial" panose="020B0604020202020204" pitchFamily="34" charset="0"/>
                <a:cs typeface="Arial" panose="020B0604020202020204" pitchFamily="34" charset="0"/>
              </a:rPr>
              <a:t>GH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xmlns="" id="{8EF87BB5-BFA3-4C8C-B596-E09F38F1A75D}"/>
              </a:ext>
            </a:extLst>
          </p:cNvPr>
          <p:cNvCxnSpPr/>
          <p:nvPr/>
        </p:nvCxnSpPr>
        <p:spPr>
          <a:xfrm>
            <a:off x="1788081" y="4705154"/>
            <a:ext cx="925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כותרת 1">
            <a:extLst>
              <a:ext uri="{FF2B5EF4-FFF2-40B4-BE49-F238E27FC236}">
                <a16:creationId xmlns:a16="http://schemas.microsoft.com/office/drawing/2014/main" xmlns="" id="{42711615-3D86-4E1F-9231-69A0A9FC85AB}"/>
              </a:ext>
            </a:extLst>
          </p:cNvPr>
          <p:cNvSpPr txBox="1">
            <a:spLocks/>
          </p:cNvSpPr>
          <p:nvPr/>
        </p:nvSpPr>
        <p:spPr>
          <a:xfrm>
            <a:off x="2078331" y="1919093"/>
            <a:ext cx="1721169" cy="1276949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he-IL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rtl="0">
              <a:lnSpc>
                <a:spcPct val="150000"/>
              </a:lnSpc>
            </a:pPr>
            <a:r>
              <a:rPr lang="ru"/>
              <a:t>P0NC-4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Ø4,8 мм</a:t>
            </a:r>
          </a:p>
        </p:txBody>
      </p:sp>
      <p:sp>
        <p:nvSpPr>
          <p:cNvPr id="47" name="כותרת 1">
            <a:extLst>
              <a:ext uri="{FF2B5EF4-FFF2-40B4-BE49-F238E27FC236}">
                <a16:creationId xmlns:a16="http://schemas.microsoft.com/office/drawing/2014/main" xmlns="" id="{DDF53F1B-7220-4699-954E-D8963D6D8997}"/>
              </a:ext>
            </a:extLst>
          </p:cNvPr>
          <p:cNvSpPr txBox="1">
            <a:spLocks/>
          </p:cNvSpPr>
          <p:nvPr/>
        </p:nvSpPr>
        <p:spPr>
          <a:xfrm>
            <a:off x="3739008" y="1925456"/>
            <a:ext cx="1721169" cy="1276949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he-IL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rtl="0">
              <a:lnSpc>
                <a:spcPct val="150000"/>
              </a:lnSpc>
            </a:pPr>
            <a:r>
              <a:rPr lang="ru"/>
              <a:t>P0C-4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Ø5,3 мм</a:t>
            </a:r>
          </a:p>
        </p:txBody>
      </p:sp>
      <p:sp>
        <p:nvSpPr>
          <p:cNvPr id="48" name="כותרת 1">
            <a:extLst>
              <a:ext uri="{FF2B5EF4-FFF2-40B4-BE49-F238E27FC236}">
                <a16:creationId xmlns:a16="http://schemas.microsoft.com/office/drawing/2014/main" xmlns="" id="{14D85C59-2C8C-4699-905B-03C0ED17A93B}"/>
              </a:ext>
            </a:extLst>
          </p:cNvPr>
          <p:cNvSpPr txBox="1">
            <a:spLocks/>
          </p:cNvSpPr>
          <p:nvPr/>
        </p:nvSpPr>
        <p:spPr>
          <a:xfrm>
            <a:off x="5980171" y="1912424"/>
            <a:ext cx="2740864" cy="1276948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he-IL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rtl="0">
              <a:lnSpc>
                <a:spcPct val="150000"/>
              </a:lnSpc>
            </a:pPr>
            <a:r>
              <a:rPr lang="ru"/>
              <a:t>P0WC-4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Ø5,5 мм / Ø5,8 мм</a:t>
            </a:r>
          </a:p>
        </p:txBody>
      </p:sp>
      <p:sp>
        <p:nvSpPr>
          <p:cNvPr id="49" name="כותרת 1">
            <a:extLst>
              <a:ext uri="{FF2B5EF4-FFF2-40B4-BE49-F238E27FC236}">
                <a16:creationId xmlns:a16="http://schemas.microsoft.com/office/drawing/2014/main" xmlns="" id="{95324BAA-3647-41D6-8B32-C59B1436A425}"/>
              </a:ext>
            </a:extLst>
          </p:cNvPr>
          <p:cNvSpPr txBox="1">
            <a:spLocks/>
          </p:cNvSpPr>
          <p:nvPr/>
        </p:nvSpPr>
        <p:spPr>
          <a:xfrm>
            <a:off x="9399095" y="1927903"/>
            <a:ext cx="1721169" cy="1276949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he-IL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rtl="0">
              <a:lnSpc>
                <a:spcPct val="150000"/>
              </a:lnSpc>
            </a:pPr>
            <a:r>
              <a:rPr lang="ru"/>
              <a:t>P0NNC-4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Ø4,4 мм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6856A2AE-FE33-4531-8BED-C42C381377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9230" y="3257085"/>
            <a:ext cx="1536788" cy="291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131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E69E8FBF-84F8-4FF1-AA92-FFB77E796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539" y="1770367"/>
            <a:ext cx="5425224" cy="5568667"/>
          </a:xfrm>
          <a:prstGeom prst="rect">
            <a:avLst/>
          </a:prstGeom>
        </p:spPr>
      </p:pic>
      <p:sp>
        <p:nvSpPr>
          <p:cNvPr id="9" name="מלבן 8">
            <a:extLst>
              <a:ext uri="{FF2B5EF4-FFF2-40B4-BE49-F238E27FC236}">
                <a16:creationId xmlns:a16="http://schemas.microsoft.com/office/drawing/2014/main" xmlns="" id="{25B32610-5C56-4853-A5B0-09DF81775AB2}"/>
              </a:ext>
            </a:extLst>
          </p:cNvPr>
          <p:cNvSpPr/>
          <p:nvPr/>
        </p:nvSpPr>
        <p:spPr>
          <a:xfrm>
            <a:off x="313509" y="1854946"/>
            <a:ext cx="10641874" cy="51282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e-IL"/>
          </a:p>
        </p:txBody>
      </p:sp>
      <p:sp>
        <p:nvSpPr>
          <p:cNvPr id="33" name="כותרת 1">
            <a:extLst>
              <a:ext uri="{FF2B5EF4-FFF2-40B4-BE49-F238E27FC236}">
                <a16:creationId xmlns:a16="http://schemas.microsoft.com/office/drawing/2014/main" xmlns="" id="{EF52D26D-09F0-47E1-AACE-D7943ED0A6DF}"/>
              </a:ext>
            </a:extLst>
          </p:cNvPr>
          <p:cNvSpPr txBox="1">
            <a:spLocks/>
          </p:cNvSpPr>
          <p:nvPr/>
        </p:nvSpPr>
        <p:spPr>
          <a:xfrm>
            <a:off x="1788487" y="272126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Формирователи десны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D554D08D-6030-428E-9D75-ABA83C7A9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680" y="1218110"/>
            <a:ext cx="5851262" cy="600597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F2DCAA5A-FC96-4CC1-803B-6F26AB8AB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21" y="1215336"/>
            <a:ext cx="5851262" cy="600597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BDC8C895-0520-4247-9B33-852B36F0D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47" y="1220884"/>
            <a:ext cx="5851262" cy="600597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09F75A76-3CE8-4E83-A75C-16357C374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3680" y="1218625"/>
            <a:ext cx="5851262" cy="600597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0CFC8850-8419-4629-B870-CC3DB33AC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36" y="2492285"/>
            <a:ext cx="2073120" cy="399267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584BE6B9-EC9F-4CFE-9B9B-5FC003A409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4138" y="2347579"/>
            <a:ext cx="1890024" cy="4282085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xmlns="" id="{39CA1C73-E3FA-4D0E-9182-13860DDCCED2}"/>
              </a:ext>
            </a:extLst>
          </p:cNvPr>
          <p:cNvCxnSpPr>
            <a:cxnSpLocks/>
          </p:cNvCxnSpPr>
          <p:nvPr/>
        </p:nvCxnSpPr>
        <p:spPr>
          <a:xfrm>
            <a:off x="2702560" y="4221095"/>
            <a:ext cx="64196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1179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2934789" y="2029574"/>
            <a:ext cx="1828963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P0NC-4,2</a:t>
            </a:r>
          </a:p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1,75 мм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C5F99A45-7F18-4C74-BBC7-650E19D5F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03" y="3415470"/>
            <a:ext cx="1383030" cy="2400300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E9F87BFD-28C9-4F99-B72A-B02059FC69E3}"/>
              </a:ext>
            </a:extLst>
          </p:cNvPr>
          <p:cNvCxnSpPr/>
          <p:nvPr/>
        </p:nvCxnSpPr>
        <p:spPr>
          <a:xfrm>
            <a:off x="1526418" y="3452936"/>
            <a:ext cx="0" cy="8030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כותרת 1">
            <a:extLst>
              <a:ext uri="{FF2B5EF4-FFF2-40B4-BE49-F238E27FC236}">
                <a16:creationId xmlns:a16="http://schemas.microsoft.com/office/drawing/2014/main" xmlns="" id="{FB12A0FA-24BA-49BA-979A-3BA9E8BC22B3}"/>
              </a:ext>
            </a:extLst>
          </p:cNvPr>
          <p:cNvSpPr txBox="1">
            <a:spLocks/>
          </p:cNvSpPr>
          <p:nvPr/>
        </p:nvSpPr>
        <p:spPr>
          <a:xfrm>
            <a:off x="139341" y="3561655"/>
            <a:ext cx="1409957" cy="52204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 = 3 мм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26B9C916-0DEE-4491-9358-5556CB56D38B}"/>
              </a:ext>
            </a:extLst>
          </p:cNvPr>
          <p:cNvCxnSpPr>
            <a:cxnSpLocks/>
          </p:cNvCxnSpPr>
          <p:nvPr/>
        </p:nvCxnSpPr>
        <p:spPr>
          <a:xfrm>
            <a:off x="1526418" y="4255946"/>
            <a:ext cx="0" cy="1920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כותרת 1">
            <a:extLst>
              <a:ext uri="{FF2B5EF4-FFF2-40B4-BE49-F238E27FC236}">
                <a16:creationId xmlns:a16="http://schemas.microsoft.com/office/drawing/2014/main" xmlns="" id="{238206B2-1CA2-4020-93D0-A6B131311034}"/>
              </a:ext>
            </a:extLst>
          </p:cNvPr>
          <p:cNvSpPr txBox="1">
            <a:spLocks/>
          </p:cNvSpPr>
          <p:nvPr/>
        </p:nvSpPr>
        <p:spPr>
          <a:xfrm>
            <a:off x="758788" y="3994922"/>
            <a:ext cx="826723" cy="52204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</a:t>
            </a:r>
          </a:p>
        </p:txBody>
      </p:sp>
      <p:sp>
        <p:nvSpPr>
          <p:cNvPr id="38" name="כותרת 1">
            <a:extLst>
              <a:ext uri="{FF2B5EF4-FFF2-40B4-BE49-F238E27FC236}">
                <a16:creationId xmlns:a16="http://schemas.microsoft.com/office/drawing/2014/main" xmlns="" id="{37E78871-264E-4573-9FD0-3AD796B86DA0}"/>
              </a:ext>
            </a:extLst>
          </p:cNvPr>
          <p:cNvSpPr txBox="1">
            <a:spLocks/>
          </p:cNvSpPr>
          <p:nvPr/>
        </p:nvSpPr>
        <p:spPr>
          <a:xfrm>
            <a:off x="4803111" y="1736386"/>
            <a:ext cx="1867655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P0NC-4,3</a:t>
            </a:r>
          </a:p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2,75 мм</a:t>
            </a:r>
          </a:p>
        </p:txBody>
      </p:sp>
      <p:sp>
        <p:nvSpPr>
          <p:cNvPr id="39" name="כותרת 1">
            <a:extLst>
              <a:ext uri="{FF2B5EF4-FFF2-40B4-BE49-F238E27FC236}">
                <a16:creationId xmlns:a16="http://schemas.microsoft.com/office/drawing/2014/main" xmlns="" id="{8A4D4F01-154A-4ADC-87C7-A8C84E925430}"/>
              </a:ext>
            </a:extLst>
          </p:cNvPr>
          <p:cNvSpPr txBox="1">
            <a:spLocks/>
          </p:cNvSpPr>
          <p:nvPr/>
        </p:nvSpPr>
        <p:spPr>
          <a:xfrm>
            <a:off x="6563639" y="1443198"/>
            <a:ext cx="1848841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P0NC-4,4</a:t>
            </a:r>
          </a:p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3,75 мм</a:t>
            </a:r>
          </a:p>
        </p:txBody>
      </p:sp>
      <p:sp>
        <p:nvSpPr>
          <p:cNvPr id="40" name="כותרת 1">
            <a:extLst>
              <a:ext uri="{FF2B5EF4-FFF2-40B4-BE49-F238E27FC236}">
                <a16:creationId xmlns:a16="http://schemas.microsoft.com/office/drawing/2014/main" xmlns="" id="{0E41CA51-59B2-4470-903C-6AFADCE203E2}"/>
              </a:ext>
            </a:extLst>
          </p:cNvPr>
          <p:cNvSpPr txBox="1">
            <a:spLocks/>
          </p:cNvSpPr>
          <p:nvPr/>
        </p:nvSpPr>
        <p:spPr>
          <a:xfrm>
            <a:off x="8324169" y="1150010"/>
            <a:ext cx="184883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P0NC-4,5</a:t>
            </a:r>
          </a:p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4,75 мм</a:t>
            </a:r>
          </a:p>
        </p:txBody>
      </p:sp>
      <p:sp>
        <p:nvSpPr>
          <p:cNvPr id="41" name="כותרת 1">
            <a:extLst>
              <a:ext uri="{FF2B5EF4-FFF2-40B4-BE49-F238E27FC236}">
                <a16:creationId xmlns:a16="http://schemas.microsoft.com/office/drawing/2014/main" xmlns="" id="{08799D28-8838-4DD7-AA9A-3994A18338A9}"/>
              </a:ext>
            </a:extLst>
          </p:cNvPr>
          <p:cNvSpPr txBox="1">
            <a:spLocks/>
          </p:cNvSpPr>
          <p:nvPr/>
        </p:nvSpPr>
        <p:spPr>
          <a:xfrm>
            <a:off x="1300977" y="2322760"/>
            <a:ext cx="1957513" cy="13071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P0NC-4,1</a:t>
            </a:r>
          </a:p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0,75 мм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20552DA8-C227-4949-B42B-CA010045E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0948" y="2296175"/>
            <a:ext cx="1491615" cy="364617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EE00FE39-B881-4EEA-9A25-398F3612E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506" y="2588497"/>
            <a:ext cx="1371600" cy="321754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27D8C2E2-34C5-4108-882D-939CC2B277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490" y="2872545"/>
            <a:ext cx="1400175" cy="294322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CF90E468-9F7E-4EC6-960A-D54DBFC58C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0474" y="3137137"/>
            <a:ext cx="1400175" cy="266890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51BC63B5-D746-477E-A460-DFCD4007B0A4}"/>
              </a:ext>
            </a:extLst>
          </p:cNvPr>
          <p:cNvCxnSpPr/>
          <p:nvPr/>
        </p:nvCxnSpPr>
        <p:spPr>
          <a:xfrm>
            <a:off x="1259048" y="4447996"/>
            <a:ext cx="8564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0973B975-95D5-4CD0-8750-1C99861C7DB8}"/>
              </a:ext>
            </a:extLst>
          </p:cNvPr>
          <p:cNvSpPr txBox="1">
            <a:spLocks/>
          </p:cNvSpPr>
          <p:nvPr/>
        </p:nvSpPr>
        <p:spPr>
          <a:xfrm>
            <a:off x="1788487" y="953692"/>
            <a:ext cx="1721169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he-IL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Ø4,8 мм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89EA672-D95E-486C-A6FA-0D17C5A261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3121" y="2588497"/>
            <a:ext cx="1875949" cy="40924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2257F18-0B7C-40B0-B320-904D6589AD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13121" y="2588497"/>
            <a:ext cx="1863566" cy="40986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E1C7596-9125-407B-BF3D-EFB1C340C0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19884" y="2523488"/>
            <a:ext cx="2080260" cy="4222433"/>
          </a:xfrm>
          <a:prstGeom prst="rect">
            <a:avLst/>
          </a:prstGeom>
        </p:spPr>
      </p:pic>
      <p:sp>
        <p:nvSpPr>
          <p:cNvPr id="22" name="כותרת 1">
            <a:extLst>
              <a:ext uri="{FF2B5EF4-FFF2-40B4-BE49-F238E27FC236}">
                <a16:creationId xmlns:a16="http://schemas.microsoft.com/office/drawing/2014/main" xmlns="" id="{3FE6A60A-FDD9-475E-9543-F5591275943C}"/>
              </a:ext>
            </a:extLst>
          </p:cNvPr>
          <p:cNvSpPr txBox="1">
            <a:spLocks/>
          </p:cNvSpPr>
          <p:nvPr/>
        </p:nvSpPr>
        <p:spPr>
          <a:xfrm>
            <a:off x="1788487" y="260391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Формирователи десны P0NC-4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כותרת 1">
            <a:extLst>
              <a:ext uri="{FF2B5EF4-FFF2-40B4-BE49-F238E27FC236}">
                <a16:creationId xmlns:a16="http://schemas.microsoft.com/office/drawing/2014/main" xmlns="" id="{ADB66D58-75C9-4D89-8A9A-0D68808E835C}"/>
              </a:ext>
            </a:extLst>
          </p:cNvPr>
          <p:cNvSpPr txBox="1">
            <a:spLocks/>
          </p:cNvSpPr>
          <p:nvPr/>
        </p:nvSpPr>
        <p:spPr>
          <a:xfrm>
            <a:off x="1342329" y="1917741"/>
            <a:ext cx="1936634" cy="5456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P0C-3,7</a:t>
            </a:r>
          </a:p>
        </p:txBody>
      </p:sp>
    </p:spTree>
    <p:extLst>
      <p:ext uri="{BB962C8B-B14F-4D97-AF65-F5344CB8AC3E}">
        <p14:creationId xmlns:p14="http://schemas.microsoft.com/office/powerpoint/2010/main" xmlns="" val="127945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F962481A-3AF0-4E58-9085-6F635BE12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427" y="2422639"/>
            <a:ext cx="1438656" cy="33528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496F7305-6B97-4E33-953E-711E2CF2A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821" y="2694956"/>
            <a:ext cx="1438656" cy="310896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BE2D086C-3A3C-4882-B41D-94B073EEF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407" y="2947728"/>
            <a:ext cx="1426464" cy="28529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7CB60A50-86B3-4722-A3EA-527ACD348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0321" y="3191238"/>
            <a:ext cx="1469136" cy="260908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258A7151-E055-4B51-8508-63EA61D6CC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4800" y="3473930"/>
            <a:ext cx="1453571" cy="2314720"/>
          </a:xfrm>
          <a:prstGeom prst="rect">
            <a:avLst/>
          </a:prstGeom>
        </p:spPr>
      </p:pic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3292822" y="2066465"/>
            <a:ext cx="1810511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P0C-4,2</a:t>
            </a:r>
          </a:p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1,75 мм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E9F87BFD-28C9-4F99-B72A-B02059FC69E3}"/>
              </a:ext>
            </a:extLst>
          </p:cNvPr>
          <p:cNvCxnSpPr/>
          <p:nvPr/>
        </p:nvCxnSpPr>
        <p:spPr>
          <a:xfrm>
            <a:off x="1517871" y="3496541"/>
            <a:ext cx="0" cy="8030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כותרת 1">
            <a:extLst>
              <a:ext uri="{FF2B5EF4-FFF2-40B4-BE49-F238E27FC236}">
                <a16:creationId xmlns:a16="http://schemas.microsoft.com/office/drawing/2014/main" xmlns="" id="{FB12A0FA-24BA-49BA-979A-3BA9E8BC22B3}"/>
              </a:ext>
            </a:extLst>
          </p:cNvPr>
          <p:cNvSpPr txBox="1">
            <a:spLocks/>
          </p:cNvSpPr>
          <p:nvPr/>
        </p:nvSpPr>
        <p:spPr>
          <a:xfrm>
            <a:off x="148046" y="3605260"/>
            <a:ext cx="1392705" cy="52204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 = 3 мм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26B9C916-0DEE-4491-9358-5556CB56D38B}"/>
              </a:ext>
            </a:extLst>
          </p:cNvPr>
          <p:cNvCxnSpPr>
            <a:cxnSpLocks/>
          </p:cNvCxnSpPr>
          <p:nvPr/>
        </p:nvCxnSpPr>
        <p:spPr>
          <a:xfrm>
            <a:off x="1517871" y="4299551"/>
            <a:ext cx="0" cy="1920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כותרת 1">
            <a:extLst>
              <a:ext uri="{FF2B5EF4-FFF2-40B4-BE49-F238E27FC236}">
                <a16:creationId xmlns:a16="http://schemas.microsoft.com/office/drawing/2014/main" xmlns="" id="{238206B2-1CA2-4020-93D0-A6B131311034}"/>
              </a:ext>
            </a:extLst>
          </p:cNvPr>
          <p:cNvSpPr txBox="1">
            <a:spLocks/>
          </p:cNvSpPr>
          <p:nvPr/>
        </p:nvSpPr>
        <p:spPr>
          <a:xfrm>
            <a:off x="696297" y="4048431"/>
            <a:ext cx="826723" cy="52204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</a:t>
            </a:r>
          </a:p>
        </p:txBody>
      </p:sp>
      <p:sp>
        <p:nvSpPr>
          <p:cNvPr id="38" name="כותרת 1">
            <a:extLst>
              <a:ext uri="{FF2B5EF4-FFF2-40B4-BE49-F238E27FC236}">
                <a16:creationId xmlns:a16="http://schemas.microsoft.com/office/drawing/2014/main" xmlns="" id="{37E78871-264E-4573-9FD0-3AD796B86DA0}"/>
              </a:ext>
            </a:extLst>
          </p:cNvPr>
          <p:cNvSpPr txBox="1">
            <a:spLocks/>
          </p:cNvSpPr>
          <p:nvPr/>
        </p:nvSpPr>
        <p:spPr>
          <a:xfrm>
            <a:off x="5122070" y="1752339"/>
            <a:ext cx="1825365" cy="112241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P0C-4,3</a:t>
            </a:r>
          </a:p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2,75 мм</a:t>
            </a:r>
          </a:p>
        </p:txBody>
      </p:sp>
      <p:sp>
        <p:nvSpPr>
          <p:cNvPr id="40" name="כותרת 1">
            <a:extLst>
              <a:ext uri="{FF2B5EF4-FFF2-40B4-BE49-F238E27FC236}">
                <a16:creationId xmlns:a16="http://schemas.microsoft.com/office/drawing/2014/main" xmlns="" id="{0E41CA51-59B2-4470-903C-6AFADCE203E2}"/>
              </a:ext>
            </a:extLst>
          </p:cNvPr>
          <p:cNvSpPr txBox="1">
            <a:spLocks/>
          </p:cNvSpPr>
          <p:nvPr/>
        </p:nvSpPr>
        <p:spPr>
          <a:xfrm>
            <a:off x="8524967" y="1192455"/>
            <a:ext cx="186435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P0C-4,5</a:t>
            </a:r>
          </a:p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4,75 мм</a:t>
            </a:r>
          </a:p>
        </p:txBody>
      </p:sp>
      <p:sp>
        <p:nvSpPr>
          <p:cNvPr id="41" name="כותרת 1">
            <a:extLst>
              <a:ext uri="{FF2B5EF4-FFF2-40B4-BE49-F238E27FC236}">
                <a16:creationId xmlns:a16="http://schemas.microsoft.com/office/drawing/2014/main" xmlns="" id="{08799D28-8838-4DD7-AA9A-3994A18338A9}"/>
              </a:ext>
            </a:extLst>
          </p:cNvPr>
          <p:cNvSpPr txBox="1">
            <a:spLocks/>
          </p:cNvSpPr>
          <p:nvPr/>
        </p:nvSpPr>
        <p:spPr>
          <a:xfrm>
            <a:off x="1482828" y="2380592"/>
            <a:ext cx="1957513" cy="13071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P0C-4,1</a:t>
            </a:r>
          </a:p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0,75 мм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51BC63B5-D746-477E-A460-DFCD4007B0A4}"/>
              </a:ext>
            </a:extLst>
          </p:cNvPr>
          <p:cNvCxnSpPr/>
          <p:nvPr/>
        </p:nvCxnSpPr>
        <p:spPr>
          <a:xfrm>
            <a:off x="1250501" y="4481553"/>
            <a:ext cx="8564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0973B975-95D5-4CD0-8750-1C99861C7DB8}"/>
              </a:ext>
            </a:extLst>
          </p:cNvPr>
          <p:cNvSpPr txBox="1">
            <a:spLocks/>
          </p:cNvSpPr>
          <p:nvPr/>
        </p:nvSpPr>
        <p:spPr>
          <a:xfrm>
            <a:off x="1807520" y="948485"/>
            <a:ext cx="1721169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he-IL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Ø5,3 мм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C944FFB6-C791-4BF3-B1DD-E40B2F6223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7725" y="3180742"/>
            <a:ext cx="1812798" cy="35661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BB4B2F30-A761-4EB0-B098-EDF736B29D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1036" y="2726982"/>
            <a:ext cx="1746176" cy="4019920"/>
          </a:xfrm>
          <a:prstGeom prst="rect">
            <a:avLst/>
          </a:prstGeom>
        </p:spPr>
      </p:pic>
      <p:sp>
        <p:nvSpPr>
          <p:cNvPr id="48" name="כותרת 1">
            <a:extLst>
              <a:ext uri="{FF2B5EF4-FFF2-40B4-BE49-F238E27FC236}">
                <a16:creationId xmlns:a16="http://schemas.microsoft.com/office/drawing/2014/main" xmlns="" id="{19B9FFC5-A15B-45CE-B395-4AECB9BED532}"/>
              </a:ext>
            </a:extLst>
          </p:cNvPr>
          <p:cNvSpPr txBox="1">
            <a:spLocks/>
          </p:cNvSpPr>
          <p:nvPr/>
        </p:nvSpPr>
        <p:spPr>
          <a:xfrm>
            <a:off x="6819246" y="1438213"/>
            <a:ext cx="1791181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P0C-4,4</a:t>
            </a:r>
          </a:p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3,75 мм</a:t>
            </a:r>
          </a:p>
        </p:txBody>
      </p:sp>
      <p:sp>
        <p:nvSpPr>
          <p:cNvPr id="25" name="כותרת 1">
            <a:extLst>
              <a:ext uri="{FF2B5EF4-FFF2-40B4-BE49-F238E27FC236}">
                <a16:creationId xmlns:a16="http://schemas.microsoft.com/office/drawing/2014/main" xmlns="" id="{630EB415-26EA-4C44-8E2C-150FA9AD9735}"/>
              </a:ext>
            </a:extLst>
          </p:cNvPr>
          <p:cNvSpPr txBox="1">
            <a:spLocks/>
          </p:cNvSpPr>
          <p:nvPr/>
        </p:nvSpPr>
        <p:spPr>
          <a:xfrm>
            <a:off x="1788487" y="260391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Формирователи десны P0NC-4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כותרת 1">
            <a:extLst>
              <a:ext uri="{FF2B5EF4-FFF2-40B4-BE49-F238E27FC236}">
                <a16:creationId xmlns:a16="http://schemas.microsoft.com/office/drawing/2014/main" xmlns="" id="{8510C370-21AA-4CFE-BD92-DC78F58D4232}"/>
              </a:ext>
            </a:extLst>
          </p:cNvPr>
          <p:cNvSpPr txBox="1">
            <a:spLocks/>
          </p:cNvSpPr>
          <p:nvPr/>
        </p:nvSpPr>
        <p:spPr>
          <a:xfrm>
            <a:off x="1464602" y="1941046"/>
            <a:ext cx="1936634" cy="5456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P0C-3,4</a:t>
            </a:r>
          </a:p>
        </p:txBody>
      </p:sp>
    </p:spTree>
    <p:extLst>
      <p:ext uri="{BB962C8B-B14F-4D97-AF65-F5344CB8AC3E}">
        <p14:creationId xmlns:p14="http://schemas.microsoft.com/office/powerpoint/2010/main" xmlns="" val="315107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0ADBAF9-DAD6-40AB-B687-D5F1A4A29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765" y="3265923"/>
            <a:ext cx="1524000" cy="2590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2255003-E476-4F0B-B88B-0993F370F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754" y="2643671"/>
            <a:ext cx="1656179" cy="3260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689AC9E-0476-4A3F-83C4-A365FB41F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972" y="2975239"/>
            <a:ext cx="1643842" cy="2881484"/>
          </a:xfrm>
          <a:prstGeom prst="rect">
            <a:avLst/>
          </a:prstGeom>
        </p:spPr>
      </p:pic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4556176" y="1823196"/>
            <a:ext cx="1721169" cy="109414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0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P0WC-4,3</a:t>
            </a:r>
          </a:p>
          <a:p>
            <a:pPr rtl="0">
              <a:lnSpc>
                <a:spcPct val="10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2,5 мм</a:t>
            </a:r>
          </a:p>
          <a:p>
            <a:pPr rtl="0">
              <a:lnSpc>
                <a:spcPct val="10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Ø=5,8 мм</a:t>
            </a:r>
          </a:p>
          <a:p>
            <a:pPr rtl="0">
              <a:lnSpc>
                <a:spcPct val="100000"/>
              </a:lnSpc>
            </a:pPr>
            <a:endParaRPr lang="en-US" sz="2000" b="1" dirty="0">
              <a:solidFill>
                <a:srgbClr val="0065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E9F87BFD-28C9-4F99-B72A-B02059FC69E3}"/>
              </a:ext>
            </a:extLst>
          </p:cNvPr>
          <p:cNvCxnSpPr/>
          <p:nvPr/>
        </p:nvCxnSpPr>
        <p:spPr>
          <a:xfrm>
            <a:off x="1415323" y="3322026"/>
            <a:ext cx="0" cy="828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כותרת 1">
            <a:extLst>
              <a:ext uri="{FF2B5EF4-FFF2-40B4-BE49-F238E27FC236}">
                <a16:creationId xmlns:a16="http://schemas.microsoft.com/office/drawing/2014/main" xmlns="" id="{FB12A0FA-24BA-49BA-979A-3BA9E8BC22B3}"/>
              </a:ext>
            </a:extLst>
          </p:cNvPr>
          <p:cNvSpPr txBox="1">
            <a:spLocks/>
          </p:cNvSpPr>
          <p:nvPr/>
        </p:nvSpPr>
        <p:spPr>
          <a:xfrm>
            <a:off x="0" y="3604384"/>
            <a:ext cx="1438203" cy="52204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 = 3 мм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26B9C916-0DEE-4491-9358-5556CB56D38B}"/>
              </a:ext>
            </a:extLst>
          </p:cNvPr>
          <p:cNvCxnSpPr>
            <a:cxnSpLocks/>
          </p:cNvCxnSpPr>
          <p:nvPr/>
        </p:nvCxnSpPr>
        <p:spPr>
          <a:xfrm>
            <a:off x="1415323" y="4159746"/>
            <a:ext cx="0" cy="324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כותרת 1">
            <a:extLst>
              <a:ext uri="{FF2B5EF4-FFF2-40B4-BE49-F238E27FC236}">
                <a16:creationId xmlns:a16="http://schemas.microsoft.com/office/drawing/2014/main" xmlns="" id="{238206B2-1CA2-4020-93D0-A6B131311034}"/>
              </a:ext>
            </a:extLst>
          </p:cNvPr>
          <p:cNvSpPr txBox="1">
            <a:spLocks/>
          </p:cNvSpPr>
          <p:nvPr/>
        </p:nvSpPr>
        <p:spPr>
          <a:xfrm>
            <a:off x="578509" y="4047555"/>
            <a:ext cx="826723" cy="52204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</a:t>
            </a:r>
          </a:p>
        </p:txBody>
      </p:sp>
      <p:sp>
        <p:nvSpPr>
          <p:cNvPr id="38" name="כותרת 1">
            <a:extLst>
              <a:ext uri="{FF2B5EF4-FFF2-40B4-BE49-F238E27FC236}">
                <a16:creationId xmlns:a16="http://schemas.microsoft.com/office/drawing/2014/main" xmlns="" id="{37E78871-264E-4573-9FD0-3AD796B86DA0}"/>
              </a:ext>
            </a:extLst>
          </p:cNvPr>
          <p:cNvSpPr txBox="1">
            <a:spLocks/>
          </p:cNvSpPr>
          <p:nvPr/>
        </p:nvSpPr>
        <p:spPr>
          <a:xfrm>
            <a:off x="7549260" y="1506627"/>
            <a:ext cx="1721169" cy="112485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0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P0WC-4,4</a:t>
            </a:r>
          </a:p>
          <a:p>
            <a:pPr rtl="0">
              <a:lnSpc>
                <a:spcPct val="10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3,5 мм</a:t>
            </a:r>
          </a:p>
          <a:p>
            <a:pPr rtl="0">
              <a:lnSpc>
                <a:spcPct val="10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Ø=5,8 мм</a:t>
            </a:r>
          </a:p>
          <a:p>
            <a:pPr rtl="0">
              <a:lnSpc>
                <a:spcPct val="100000"/>
              </a:lnSpc>
            </a:pPr>
            <a:endParaRPr lang="en-US" sz="2000" b="1" dirty="0">
              <a:solidFill>
                <a:srgbClr val="0065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כותרת 1">
            <a:extLst>
              <a:ext uri="{FF2B5EF4-FFF2-40B4-BE49-F238E27FC236}">
                <a16:creationId xmlns:a16="http://schemas.microsoft.com/office/drawing/2014/main" xmlns="" id="{08799D28-8838-4DD7-AA9A-3994A18338A9}"/>
              </a:ext>
            </a:extLst>
          </p:cNvPr>
          <p:cNvSpPr txBox="1">
            <a:spLocks/>
          </p:cNvSpPr>
          <p:nvPr/>
        </p:nvSpPr>
        <p:spPr>
          <a:xfrm>
            <a:off x="1547803" y="2140964"/>
            <a:ext cx="1957513" cy="13071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0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P0WC-4,2</a:t>
            </a:r>
          </a:p>
          <a:p>
            <a:pPr rtl="0">
              <a:lnSpc>
                <a:spcPct val="10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1,5 мм</a:t>
            </a:r>
          </a:p>
          <a:p>
            <a:pPr rtl="0">
              <a:lnSpc>
                <a:spcPct val="10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Ø=5,5 мм</a:t>
            </a:r>
          </a:p>
          <a:p>
            <a:pPr rtl="0">
              <a:lnSpc>
                <a:spcPct val="100000"/>
              </a:lnSpc>
            </a:pPr>
            <a:endParaRPr lang="en-US" sz="2000" b="1" dirty="0">
              <a:solidFill>
                <a:srgbClr val="0065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51BC63B5-D746-477E-A460-DFCD4007B0A4}"/>
              </a:ext>
            </a:extLst>
          </p:cNvPr>
          <p:cNvCxnSpPr/>
          <p:nvPr/>
        </p:nvCxnSpPr>
        <p:spPr>
          <a:xfrm>
            <a:off x="1147953" y="4490725"/>
            <a:ext cx="8564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0973B975-95D5-4CD0-8750-1C99861C7DB8}"/>
              </a:ext>
            </a:extLst>
          </p:cNvPr>
          <p:cNvSpPr txBox="1">
            <a:spLocks/>
          </p:cNvSpPr>
          <p:nvPr/>
        </p:nvSpPr>
        <p:spPr>
          <a:xfrm>
            <a:off x="1774993" y="950389"/>
            <a:ext cx="3103259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he-IL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/>
              <a:t>Ø5,5 мм / Ø5,8 мм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C14ADCB-62E7-40AA-B179-55D3A9D6C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1146" y="3026548"/>
            <a:ext cx="2168843" cy="36776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A505B38-8921-4FA0-A32F-902D61A115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3370" y="1469901"/>
            <a:ext cx="2143125" cy="5246370"/>
          </a:xfrm>
          <a:prstGeom prst="rect">
            <a:avLst/>
          </a:prstGeom>
        </p:spPr>
      </p:pic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3440F6BD-646B-4BA4-B24F-BED5EC74684F}"/>
              </a:ext>
            </a:extLst>
          </p:cNvPr>
          <p:cNvSpPr txBox="1">
            <a:spLocks/>
          </p:cNvSpPr>
          <p:nvPr/>
        </p:nvSpPr>
        <p:spPr>
          <a:xfrm>
            <a:off x="1788487" y="260391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Формирователи десны P0WC-4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191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2E0AE42F-51E1-42E3-9AD5-D3175DFC8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817" y="3030251"/>
            <a:ext cx="1202817" cy="28582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6798653-48DE-4E71-A391-7BEF80D8E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675" y="3552748"/>
            <a:ext cx="1236345" cy="23385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6383F961-64EA-4683-829F-5D0128BF9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319" y="3296933"/>
            <a:ext cx="1211199" cy="2585847"/>
          </a:xfrm>
          <a:prstGeom prst="rect">
            <a:avLst/>
          </a:prstGeom>
        </p:spPr>
      </p:pic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4888894" y="1865925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P0NNC-4,2.5</a:t>
            </a:r>
          </a:p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2,3 мм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E9F87BFD-28C9-4F99-B72A-B02059FC69E3}"/>
              </a:ext>
            </a:extLst>
          </p:cNvPr>
          <p:cNvCxnSpPr/>
          <p:nvPr/>
        </p:nvCxnSpPr>
        <p:spPr>
          <a:xfrm>
            <a:off x="1637513" y="3623787"/>
            <a:ext cx="0" cy="612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כותרת 1">
            <a:extLst>
              <a:ext uri="{FF2B5EF4-FFF2-40B4-BE49-F238E27FC236}">
                <a16:creationId xmlns:a16="http://schemas.microsoft.com/office/drawing/2014/main" xmlns="" id="{FB12A0FA-24BA-49BA-979A-3BA9E8BC22B3}"/>
              </a:ext>
            </a:extLst>
          </p:cNvPr>
          <p:cNvSpPr txBox="1">
            <a:spLocks/>
          </p:cNvSpPr>
          <p:nvPr/>
        </p:nvSpPr>
        <p:spPr>
          <a:xfrm>
            <a:off x="1" y="3629357"/>
            <a:ext cx="1610190" cy="52204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 = 2,5 мм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26B9C916-0DEE-4491-9358-5556CB56D38B}"/>
              </a:ext>
            </a:extLst>
          </p:cNvPr>
          <p:cNvCxnSpPr>
            <a:cxnSpLocks/>
          </p:cNvCxnSpPr>
          <p:nvPr/>
        </p:nvCxnSpPr>
        <p:spPr>
          <a:xfrm>
            <a:off x="1637513" y="4237987"/>
            <a:ext cx="0" cy="324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כותרת 1">
            <a:extLst>
              <a:ext uri="{FF2B5EF4-FFF2-40B4-BE49-F238E27FC236}">
                <a16:creationId xmlns:a16="http://schemas.microsoft.com/office/drawing/2014/main" xmlns="" id="{238206B2-1CA2-4020-93D0-A6B131311034}"/>
              </a:ext>
            </a:extLst>
          </p:cNvPr>
          <p:cNvSpPr txBox="1">
            <a:spLocks/>
          </p:cNvSpPr>
          <p:nvPr/>
        </p:nvSpPr>
        <p:spPr>
          <a:xfrm>
            <a:off x="800699" y="4090284"/>
            <a:ext cx="826723" cy="52204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</a:t>
            </a:r>
          </a:p>
        </p:txBody>
      </p:sp>
      <p:sp>
        <p:nvSpPr>
          <p:cNvPr id="38" name="כותרת 1">
            <a:extLst>
              <a:ext uri="{FF2B5EF4-FFF2-40B4-BE49-F238E27FC236}">
                <a16:creationId xmlns:a16="http://schemas.microsoft.com/office/drawing/2014/main" xmlns="" id="{37E78871-264E-4573-9FD0-3AD796B86DA0}"/>
              </a:ext>
            </a:extLst>
          </p:cNvPr>
          <p:cNvSpPr txBox="1">
            <a:spLocks/>
          </p:cNvSpPr>
          <p:nvPr/>
        </p:nvSpPr>
        <p:spPr>
          <a:xfrm>
            <a:off x="7771450" y="154815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P0NNC-4,3.5</a:t>
            </a:r>
          </a:p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3,3 мм</a:t>
            </a:r>
          </a:p>
        </p:txBody>
      </p:sp>
      <p:sp>
        <p:nvSpPr>
          <p:cNvPr id="41" name="כותרת 1">
            <a:extLst>
              <a:ext uri="{FF2B5EF4-FFF2-40B4-BE49-F238E27FC236}">
                <a16:creationId xmlns:a16="http://schemas.microsoft.com/office/drawing/2014/main" xmlns="" id="{08799D28-8838-4DD7-AA9A-3994A18338A9}"/>
              </a:ext>
            </a:extLst>
          </p:cNvPr>
          <p:cNvSpPr txBox="1">
            <a:spLocks/>
          </p:cNvSpPr>
          <p:nvPr/>
        </p:nvSpPr>
        <p:spPr>
          <a:xfrm>
            <a:off x="1769993" y="2183693"/>
            <a:ext cx="1957513" cy="13071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P0NNC-4,1.5</a:t>
            </a:r>
          </a:p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 = 1,3 мм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51BC63B5-D746-477E-A460-DFCD4007B0A4}"/>
              </a:ext>
            </a:extLst>
          </p:cNvPr>
          <p:cNvCxnSpPr/>
          <p:nvPr/>
        </p:nvCxnSpPr>
        <p:spPr>
          <a:xfrm>
            <a:off x="1370143" y="4550546"/>
            <a:ext cx="8564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0973B975-95D5-4CD0-8750-1C99861C7DB8}"/>
              </a:ext>
            </a:extLst>
          </p:cNvPr>
          <p:cNvSpPr txBox="1">
            <a:spLocks/>
          </p:cNvSpPr>
          <p:nvPr/>
        </p:nvSpPr>
        <p:spPr>
          <a:xfrm>
            <a:off x="1799884" y="1045547"/>
            <a:ext cx="3103259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he-IL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/>
              <a:t>Ø4,4 мм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6FDC4E-69B1-4F0D-B6F5-B68DE3977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7338" y="2938177"/>
            <a:ext cx="1914525" cy="3724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8995B50-5396-4AB7-81D0-7881688110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8882" y="2161036"/>
            <a:ext cx="2000250" cy="4543425"/>
          </a:xfrm>
          <a:prstGeom prst="rect">
            <a:avLst/>
          </a:prstGeom>
        </p:spPr>
      </p:pic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2420C00F-D8F9-4300-BC93-0D2C5545F1D8}"/>
              </a:ext>
            </a:extLst>
          </p:cNvPr>
          <p:cNvSpPr txBox="1">
            <a:spLocks/>
          </p:cNvSpPr>
          <p:nvPr/>
        </p:nvSpPr>
        <p:spPr>
          <a:xfrm>
            <a:off x="1788487" y="260391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Формирователи десны P0NNC-4</a:t>
            </a:r>
            <a:endParaRPr lang="he-IL" sz="3200" b="1" dirty="0">
              <a:latin typeface="Arial" panose="020B0604020202020204" pitchFamily="34" charset="0"/>
            </a:endParaRP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BC172F34-78DE-4CB0-8F6E-1082B3A69307}"/>
              </a:ext>
            </a:extLst>
          </p:cNvPr>
          <p:cNvSpPr txBox="1">
            <a:spLocks/>
          </p:cNvSpPr>
          <p:nvPr/>
        </p:nvSpPr>
        <p:spPr>
          <a:xfrm>
            <a:off x="1731064" y="1861126"/>
            <a:ext cx="1936634" cy="5456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P0NC-3,2</a:t>
            </a:r>
          </a:p>
        </p:txBody>
      </p:sp>
      <p:sp>
        <p:nvSpPr>
          <p:cNvPr id="22" name="כותרת 1">
            <a:extLst>
              <a:ext uri="{FF2B5EF4-FFF2-40B4-BE49-F238E27FC236}">
                <a16:creationId xmlns:a16="http://schemas.microsoft.com/office/drawing/2014/main" xmlns="" id="{BBD8B786-250E-4960-93C8-4A17C58AE611}"/>
              </a:ext>
            </a:extLst>
          </p:cNvPr>
          <p:cNvSpPr txBox="1">
            <a:spLocks/>
          </p:cNvSpPr>
          <p:nvPr/>
        </p:nvSpPr>
        <p:spPr>
          <a:xfrm>
            <a:off x="4781161" y="1500980"/>
            <a:ext cx="1936634" cy="5456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P0NC-3,3</a:t>
            </a:r>
          </a:p>
        </p:txBody>
      </p:sp>
      <p:sp>
        <p:nvSpPr>
          <p:cNvPr id="24" name="כותרת 1">
            <a:extLst>
              <a:ext uri="{FF2B5EF4-FFF2-40B4-BE49-F238E27FC236}">
                <a16:creationId xmlns:a16="http://schemas.microsoft.com/office/drawing/2014/main" xmlns="" id="{6D65A064-4A47-4934-868D-8A8C7020D6C7}"/>
              </a:ext>
            </a:extLst>
          </p:cNvPr>
          <p:cNvSpPr txBox="1">
            <a:spLocks/>
          </p:cNvSpPr>
          <p:nvPr/>
        </p:nvSpPr>
        <p:spPr>
          <a:xfrm>
            <a:off x="7663717" y="1213543"/>
            <a:ext cx="1936634" cy="5456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P0NC-3,4</a:t>
            </a:r>
          </a:p>
        </p:txBody>
      </p:sp>
    </p:spTree>
    <p:extLst>
      <p:ext uri="{BB962C8B-B14F-4D97-AF65-F5344CB8AC3E}">
        <p14:creationId xmlns:p14="http://schemas.microsoft.com/office/powerpoint/2010/main" xmlns="" val="168923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1">
            <a:extLst>
              <a:ext uri="{FF2B5EF4-FFF2-40B4-BE49-F238E27FC236}">
                <a16:creationId xmlns:a16="http://schemas.microsoft.com/office/drawing/2014/main" xmlns="" id="{B9C89A6C-677D-42D8-8F9F-39A2DBB0FAE6}"/>
              </a:ext>
            </a:extLst>
          </p:cNvPr>
          <p:cNvSpPr txBox="1">
            <a:spLocks/>
          </p:cNvSpPr>
          <p:nvPr/>
        </p:nvSpPr>
        <p:spPr>
          <a:xfrm>
            <a:off x="8146652" y="1136631"/>
            <a:ext cx="1961397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Для открытой ложки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A99F89C-4313-4924-9DEF-6816FB6AB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997" y="4096656"/>
            <a:ext cx="1073080" cy="26301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F57737E-C5A3-46BC-ACD5-957E97D01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119" y="2969623"/>
            <a:ext cx="1036549" cy="36621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17984E75-C440-41AF-886A-01D066BA8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221" y="4187079"/>
            <a:ext cx="885862" cy="24201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692B40B8-9AF9-43E8-B327-A3D9D797E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3802" y="3292585"/>
            <a:ext cx="812801" cy="318270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6704311E-BED0-4802-8560-A89D406D81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4462" y="2097610"/>
            <a:ext cx="1109195" cy="455633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22489E05-75C0-4E83-8DEB-91E735BAAAB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" t="-9689" r="-887" b="1"/>
          <a:stretch/>
        </p:blipFill>
        <p:spPr>
          <a:xfrm>
            <a:off x="7356307" y="2023032"/>
            <a:ext cx="978319" cy="461166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94474CA8-ECD7-4AB9-9DC4-40E285382B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0550" y="2947285"/>
            <a:ext cx="943147" cy="356669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AB030724-8D72-4BBC-9290-1F9D7132B1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6020" y="3301220"/>
            <a:ext cx="956432" cy="3214673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E49C6D67-1AD2-4543-A0C3-E75C76888765}"/>
              </a:ext>
            </a:extLst>
          </p:cNvPr>
          <p:cNvSpPr/>
          <p:nvPr/>
        </p:nvSpPr>
        <p:spPr>
          <a:xfrm>
            <a:off x="4147945" y="3916524"/>
            <a:ext cx="820760" cy="270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 b="1">
              <a:solidFill>
                <a:srgbClr val="0065A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EC1CB3A1-EEB7-486F-A4AE-27EDE8AA09BB}"/>
              </a:ext>
            </a:extLst>
          </p:cNvPr>
          <p:cNvSpPr/>
          <p:nvPr/>
        </p:nvSpPr>
        <p:spPr>
          <a:xfrm>
            <a:off x="1977816" y="2791823"/>
            <a:ext cx="820758" cy="500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 b="1">
              <a:solidFill>
                <a:srgbClr val="0065A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ED49569D-C7F4-458E-AD2E-0FBDC2A347A2}"/>
              </a:ext>
            </a:extLst>
          </p:cNvPr>
          <p:cNvSpPr/>
          <p:nvPr/>
        </p:nvSpPr>
        <p:spPr>
          <a:xfrm>
            <a:off x="7452440" y="1855589"/>
            <a:ext cx="820758" cy="617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 b="1">
              <a:solidFill>
                <a:srgbClr val="0065A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2E95D6D8-2F44-4715-8ABD-A5E05FCA88BF}"/>
              </a:ext>
            </a:extLst>
          </p:cNvPr>
          <p:cNvSpPr/>
          <p:nvPr/>
        </p:nvSpPr>
        <p:spPr>
          <a:xfrm>
            <a:off x="9805945" y="2728221"/>
            <a:ext cx="820758" cy="5730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 b="1">
              <a:solidFill>
                <a:srgbClr val="0065A1"/>
              </a:solidFill>
            </a:endParaRPr>
          </a:p>
        </p:txBody>
      </p:sp>
      <p:sp>
        <p:nvSpPr>
          <p:cNvPr id="19" name="כותרת 1">
            <a:extLst>
              <a:ext uri="{FF2B5EF4-FFF2-40B4-BE49-F238E27FC236}">
                <a16:creationId xmlns:a16="http://schemas.microsoft.com/office/drawing/2014/main" xmlns="" id="{C71EA222-D465-47CE-ACEA-9C2E2B834B9A}"/>
              </a:ext>
            </a:extLst>
          </p:cNvPr>
          <p:cNvSpPr txBox="1">
            <a:spLocks/>
          </p:cNvSpPr>
          <p:nvPr/>
        </p:nvSpPr>
        <p:spPr>
          <a:xfrm>
            <a:off x="3898187" y="3482236"/>
            <a:ext cx="1392014" cy="47358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D2C-4,9</a:t>
            </a:r>
          </a:p>
        </p:txBody>
      </p:sp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1449484" y="2452452"/>
            <a:ext cx="1721169" cy="58248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D2C-4,15</a:t>
            </a:r>
          </a:p>
        </p:txBody>
      </p:sp>
      <p:sp>
        <p:nvSpPr>
          <p:cNvPr id="28" name="כותרת 1">
            <a:extLst>
              <a:ext uri="{FF2B5EF4-FFF2-40B4-BE49-F238E27FC236}">
                <a16:creationId xmlns:a16="http://schemas.microsoft.com/office/drawing/2014/main" xmlns="" id="{383635EA-E03A-4062-8D24-28AEA9629B07}"/>
              </a:ext>
            </a:extLst>
          </p:cNvPr>
          <p:cNvSpPr txBox="1">
            <a:spLocks/>
          </p:cNvSpPr>
          <p:nvPr/>
        </p:nvSpPr>
        <p:spPr>
          <a:xfrm>
            <a:off x="6934619" y="1576724"/>
            <a:ext cx="1721169" cy="48124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D2OC-4,15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D5861721-53D4-4005-AE29-8860B8313D22}"/>
              </a:ext>
            </a:extLst>
          </p:cNvPr>
          <p:cNvSpPr txBox="1">
            <a:spLocks/>
          </p:cNvSpPr>
          <p:nvPr/>
        </p:nvSpPr>
        <p:spPr>
          <a:xfrm>
            <a:off x="9383052" y="2427758"/>
            <a:ext cx="1721169" cy="59439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D2OC-4,9</a:t>
            </a:r>
          </a:p>
        </p:txBody>
      </p:sp>
      <p:sp>
        <p:nvSpPr>
          <p:cNvPr id="45" name="כותרת 1">
            <a:extLst>
              <a:ext uri="{FF2B5EF4-FFF2-40B4-BE49-F238E27FC236}">
                <a16:creationId xmlns:a16="http://schemas.microsoft.com/office/drawing/2014/main" xmlns="" id="{CAEC061E-9EDA-4C46-9ADC-F81E29465F08}"/>
              </a:ext>
            </a:extLst>
          </p:cNvPr>
          <p:cNvSpPr txBox="1">
            <a:spLocks/>
          </p:cNvSpPr>
          <p:nvPr/>
        </p:nvSpPr>
        <p:spPr>
          <a:xfrm>
            <a:off x="2798574" y="1136631"/>
            <a:ext cx="1961397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Для закрытой ложки</a:t>
            </a:r>
          </a:p>
        </p:txBody>
      </p:sp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D2A1C888-213C-474D-9C71-89B204C45085}"/>
              </a:ext>
            </a:extLst>
          </p:cNvPr>
          <p:cNvSpPr txBox="1">
            <a:spLocks/>
          </p:cNvSpPr>
          <p:nvPr/>
        </p:nvSpPr>
        <p:spPr>
          <a:xfrm>
            <a:off x="1788487" y="277483"/>
            <a:ext cx="56639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Трансферы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303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1" grpId="0" animBg="1"/>
      <p:bldP spid="43" grpId="0" animBg="1"/>
      <p:bldP spid="4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idx="4294967295"/>
          </p:nvPr>
        </p:nvSpPr>
        <p:spPr>
          <a:xfrm>
            <a:off x="1652686" y="227107"/>
            <a:ext cx="5719864" cy="1276949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Скан-абатменты CADCAM</a:t>
            </a:r>
            <a:endParaRPr lang="he-I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08D3C43E-B894-4B7F-B3DF-867D70190203}"/>
              </a:ext>
            </a:extLst>
          </p:cNvPr>
          <p:cNvSpPr txBox="1">
            <a:spLocks/>
          </p:cNvSpPr>
          <p:nvPr/>
        </p:nvSpPr>
        <p:spPr>
          <a:xfrm>
            <a:off x="5195514" y="1414327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P3LC-4,SC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C46D9FD-9034-4657-9F06-7414BB92A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56" y="1935269"/>
            <a:ext cx="1766888" cy="451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7524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1541276" y="2717301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P3NC-4,1.5,R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A392023-2524-4124-A0C7-F24D9E60C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90" y="3461065"/>
            <a:ext cx="1843088" cy="24860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1744C27-B45F-4892-A129-8346CB7D5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794" y="3225129"/>
            <a:ext cx="1843088" cy="28527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B8A886F-FEB6-4136-99D1-7E146E24A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8322" y="2892158"/>
            <a:ext cx="1768959" cy="3185709"/>
          </a:xfrm>
          <a:prstGeom prst="rect">
            <a:avLst/>
          </a:prstGeom>
        </p:spPr>
      </p:pic>
      <p:sp>
        <p:nvSpPr>
          <p:cNvPr id="16" name="כותרת 1">
            <a:extLst>
              <a:ext uri="{FF2B5EF4-FFF2-40B4-BE49-F238E27FC236}">
                <a16:creationId xmlns:a16="http://schemas.microsoft.com/office/drawing/2014/main" xmlns="" id="{F2CDD3BA-5625-4309-8445-365C05097E80}"/>
              </a:ext>
            </a:extLst>
          </p:cNvPr>
          <p:cNvSpPr txBox="1">
            <a:spLocks/>
          </p:cNvSpPr>
          <p:nvPr/>
        </p:nvSpPr>
        <p:spPr>
          <a:xfrm>
            <a:off x="1652686" y="1438108"/>
            <a:ext cx="1977056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Для моста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08D3C43E-B894-4B7F-B3DF-867D70190203}"/>
              </a:ext>
            </a:extLst>
          </p:cNvPr>
          <p:cNvSpPr txBox="1">
            <a:spLocks/>
          </p:cNvSpPr>
          <p:nvPr/>
        </p:nvSpPr>
        <p:spPr>
          <a:xfrm>
            <a:off x="5213208" y="2416844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P3NC-4,2.5,R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CE2B9AE-96E0-477C-8984-6F11B250D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236" y="3264179"/>
            <a:ext cx="2224088" cy="27955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3FD272B-5622-4BDD-94BB-25C8C7A180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2088" y="3085267"/>
            <a:ext cx="2066925" cy="301466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86A09B53-A88E-4177-B049-C470AF68D8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6148" y="2239112"/>
            <a:ext cx="2290763" cy="3995738"/>
          </a:xfrm>
          <a:prstGeom prst="rect">
            <a:avLst/>
          </a:prstGeom>
        </p:spPr>
      </p:pic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B336932E-FB05-46B3-BCC6-6B7B59B84BD7}"/>
              </a:ext>
            </a:extLst>
          </p:cNvPr>
          <p:cNvSpPr txBox="1">
            <a:spLocks/>
          </p:cNvSpPr>
          <p:nvPr/>
        </p:nvSpPr>
        <p:spPr>
          <a:xfrm>
            <a:off x="8944484" y="2012701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P3NC-4,3.5,R</a:t>
            </a:r>
          </a:p>
        </p:txBody>
      </p:sp>
      <p:sp>
        <p:nvSpPr>
          <p:cNvPr id="15" name="כותרת 1">
            <a:extLst>
              <a:ext uri="{FF2B5EF4-FFF2-40B4-BE49-F238E27FC236}">
                <a16:creationId xmlns:a16="http://schemas.microsoft.com/office/drawing/2014/main" xmlns="" id="{6F940914-6E95-46FB-B3BF-613203B802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2686" y="227107"/>
            <a:ext cx="5719864" cy="1276949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Абатменты CADCAM</a:t>
            </a:r>
            <a:endParaRPr lang="he-I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כותרת 1">
            <a:extLst>
              <a:ext uri="{FF2B5EF4-FFF2-40B4-BE49-F238E27FC236}">
                <a16:creationId xmlns:a16="http://schemas.microsoft.com/office/drawing/2014/main" xmlns="" id="{8863C05E-955E-445D-80B9-6CFC0A5CC6F0}"/>
              </a:ext>
            </a:extLst>
          </p:cNvPr>
          <p:cNvSpPr txBox="1">
            <a:spLocks/>
          </p:cNvSpPr>
          <p:nvPr/>
        </p:nvSpPr>
        <p:spPr>
          <a:xfrm>
            <a:off x="1612396" y="2220440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P3C-4,5</a:t>
            </a:r>
          </a:p>
        </p:txBody>
      </p:sp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7A20DEE2-6381-4AD3-8665-85250560C3CB}"/>
              </a:ext>
            </a:extLst>
          </p:cNvPr>
          <p:cNvSpPr txBox="1">
            <a:spLocks/>
          </p:cNvSpPr>
          <p:nvPr/>
        </p:nvSpPr>
        <p:spPr>
          <a:xfrm>
            <a:off x="5199098" y="1960450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P3C-4,7</a:t>
            </a:r>
          </a:p>
        </p:txBody>
      </p:sp>
      <p:sp>
        <p:nvSpPr>
          <p:cNvPr id="19" name="כותרת 1">
            <a:extLst>
              <a:ext uri="{FF2B5EF4-FFF2-40B4-BE49-F238E27FC236}">
                <a16:creationId xmlns:a16="http://schemas.microsoft.com/office/drawing/2014/main" xmlns="" id="{36302F69-DB6C-4750-A1BB-2730823262C3}"/>
              </a:ext>
            </a:extLst>
          </p:cNvPr>
          <p:cNvSpPr txBox="1">
            <a:spLocks/>
          </p:cNvSpPr>
          <p:nvPr/>
        </p:nvSpPr>
        <p:spPr>
          <a:xfrm>
            <a:off x="8861941" y="1603846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P3C-4,9</a:t>
            </a:r>
          </a:p>
        </p:txBody>
      </p:sp>
    </p:spTree>
    <p:extLst>
      <p:ext uri="{BB962C8B-B14F-4D97-AF65-F5344CB8AC3E}">
        <p14:creationId xmlns:p14="http://schemas.microsoft.com/office/powerpoint/2010/main" xmlns="" val="103487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כותרת 1">
            <a:extLst>
              <a:ext uri="{FF2B5EF4-FFF2-40B4-BE49-F238E27FC236}">
                <a16:creationId xmlns:a16="http://schemas.microsoft.com/office/drawing/2014/main" xmlns="" id="{F2CDD3BA-5625-4309-8445-365C05097E80}"/>
              </a:ext>
            </a:extLst>
          </p:cNvPr>
          <p:cNvSpPr txBox="1">
            <a:spLocks/>
          </p:cNvSpPr>
          <p:nvPr/>
        </p:nvSpPr>
        <p:spPr>
          <a:xfrm>
            <a:off x="1645106" y="1431991"/>
            <a:ext cx="1910957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ru" sz="2000" b="1" dirty="0">
                <a:latin typeface="Arial" panose="020B0604020202020204" pitchFamily="34" charset="0"/>
                <a:cs typeface="Arial" panose="020B0604020202020204" pitchFamily="34" charset="0"/>
              </a:rPr>
              <a:t>Для коронки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CF04D9F-AFC8-4E2B-A7C0-4BD31CC6A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770" y="2809890"/>
            <a:ext cx="1663065" cy="36747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876104D-03A5-46AA-B811-43E0EA16B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197" y="2472705"/>
            <a:ext cx="1794510" cy="40119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1F98DCD-6ED5-4E9F-B925-E3C7C2354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942" y="3164220"/>
            <a:ext cx="1908810" cy="33204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3A4EFE6A-DCE7-4095-A8C3-4D5FF3E7C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264" y="2681302"/>
            <a:ext cx="2114550" cy="39319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D400C2A3-185B-499B-925C-AEBB417DED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589" y="2229055"/>
            <a:ext cx="2371725" cy="43891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95875CE5-0A83-42D6-9546-78D6678239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9133" y="2584673"/>
            <a:ext cx="2097405" cy="4046220"/>
          </a:xfrm>
          <a:prstGeom prst="rect">
            <a:avLst/>
          </a:prstGeom>
        </p:spPr>
      </p:pic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1457180" y="2327522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P3NC-4,1.5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08D3C43E-B894-4B7F-B3DF-867D70190203}"/>
              </a:ext>
            </a:extLst>
          </p:cNvPr>
          <p:cNvSpPr txBox="1">
            <a:spLocks/>
          </p:cNvSpPr>
          <p:nvPr/>
        </p:nvSpPr>
        <p:spPr>
          <a:xfrm>
            <a:off x="5059904" y="2180530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P3NC-4,2.5</a:t>
            </a:r>
          </a:p>
        </p:txBody>
      </p:sp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B336932E-FB05-46B3-BCC6-6B7B59B84BD7}"/>
              </a:ext>
            </a:extLst>
          </p:cNvPr>
          <p:cNvSpPr txBox="1">
            <a:spLocks/>
          </p:cNvSpPr>
          <p:nvPr/>
        </p:nvSpPr>
        <p:spPr>
          <a:xfrm>
            <a:off x="8385134" y="1824912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P3NC-4,3.5</a:t>
            </a:r>
          </a:p>
        </p:txBody>
      </p:sp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A15A0715-5B2E-43A8-A4FC-12A98341FC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2686" y="227107"/>
            <a:ext cx="5719864" cy="1276949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Абатменты CADCAM</a:t>
            </a:r>
            <a:endParaRPr lang="he-I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כותרת 1">
            <a:extLst>
              <a:ext uri="{FF2B5EF4-FFF2-40B4-BE49-F238E27FC236}">
                <a16:creationId xmlns:a16="http://schemas.microsoft.com/office/drawing/2014/main" xmlns="" id="{1BCC6933-500D-4144-81F4-63C8EE00ED3A}"/>
              </a:ext>
            </a:extLst>
          </p:cNvPr>
          <p:cNvSpPr txBox="1">
            <a:spLocks/>
          </p:cNvSpPr>
          <p:nvPr/>
        </p:nvSpPr>
        <p:spPr>
          <a:xfrm>
            <a:off x="1458658" y="1956139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P3NC-4,5</a:t>
            </a:r>
          </a:p>
        </p:txBody>
      </p:sp>
      <p:sp>
        <p:nvSpPr>
          <p:cNvPr id="14" name="כותרת 1">
            <a:extLst>
              <a:ext uri="{FF2B5EF4-FFF2-40B4-BE49-F238E27FC236}">
                <a16:creationId xmlns:a16="http://schemas.microsoft.com/office/drawing/2014/main" xmlns="" id="{467CCB87-E580-4565-BEFA-6E90785EE0BB}"/>
              </a:ext>
            </a:extLst>
          </p:cNvPr>
          <p:cNvSpPr txBox="1">
            <a:spLocks/>
          </p:cNvSpPr>
          <p:nvPr/>
        </p:nvSpPr>
        <p:spPr>
          <a:xfrm>
            <a:off x="5061382" y="1809147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P3NC-4,7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19BD9665-5D69-485C-9AE1-A8112367D96D}"/>
              </a:ext>
            </a:extLst>
          </p:cNvPr>
          <p:cNvSpPr txBox="1">
            <a:spLocks/>
          </p:cNvSpPr>
          <p:nvPr/>
        </p:nvSpPr>
        <p:spPr>
          <a:xfrm>
            <a:off x="8386612" y="1453529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P3NC-4,9</a:t>
            </a:r>
          </a:p>
        </p:txBody>
      </p:sp>
    </p:spTree>
    <p:extLst>
      <p:ext uri="{BB962C8B-B14F-4D97-AF65-F5344CB8AC3E}">
        <p14:creationId xmlns:p14="http://schemas.microsoft.com/office/powerpoint/2010/main" xmlns="" val="403083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9406948" y="1895519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P3SC-4,1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08D3C43E-B894-4B7F-B3DF-867D70190203}"/>
              </a:ext>
            </a:extLst>
          </p:cNvPr>
          <p:cNvSpPr txBox="1">
            <a:spLocks/>
          </p:cNvSpPr>
          <p:nvPr/>
        </p:nvSpPr>
        <p:spPr>
          <a:xfrm>
            <a:off x="6731902" y="2090988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P3SC-4,2</a:t>
            </a:r>
          </a:p>
        </p:txBody>
      </p:sp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B336932E-FB05-46B3-BCC6-6B7B59B84BD7}"/>
              </a:ext>
            </a:extLst>
          </p:cNvPr>
          <p:cNvSpPr txBox="1">
            <a:spLocks/>
          </p:cNvSpPr>
          <p:nvPr/>
        </p:nvSpPr>
        <p:spPr>
          <a:xfrm>
            <a:off x="3920124" y="1773263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P3SC-4,3</a:t>
            </a:r>
          </a:p>
        </p:txBody>
      </p:sp>
      <p:sp>
        <p:nvSpPr>
          <p:cNvPr id="13" name="כותרת 1">
            <a:extLst>
              <a:ext uri="{FF2B5EF4-FFF2-40B4-BE49-F238E27FC236}">
                <a16:creationId xmlns:a16="http://schemas.microsoft.com/office/drawing/2014/main" xmlns="" id="{AD414723-1DB2-4048-BD80-49E71F73AE8B}"/>
              </a:ext>
            </a:extLst>
          </p:cNvPr>
          <p:cNvSpPr txBox="1">
            <a:spLocks/>
          </p:cNvSpPr>
          <p:nvPr/>
        </p:nvSpPr>
        <p:spPr>
          <a:xfrm>
            <a:off x="1145868" y="1414463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P3SC-4,4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3C83B2-5512-4F9E-8CB6-CE8C06D3A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544" y="3143441"/>
            <a:ext cx="2133442" cy="30908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68F9560-7D3F-4BAC-AB20-D997BF714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158" y="2495131"/>
            <a:ext cx="2148840" cy="37318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E7EFB78-5F5F-4FBE-9116-0AFAF1E59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54" y="2878036"/>
            <a:ext cx="2183130" cy="33489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1DD6C95-73F2-45E5-8625-67B11BE99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677" y="2117941"/>
            <a:ext cx="2028825" cy="41090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500E2C5-569F-431A-8F13-8AB34AB90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2791" y="2384038"/>
            <a:ext cx="2491776" cy="4148158"/>
          </a:xfrm>
          <a:prstGeom prst="rect">
            <a:avLst/>
          </a:prstGeom>
        </p:spPr>
      </p:pic>
      <p:sp>
        <p:nvSpPr>
          <p:cNvPr id="15" name="כותרת 1">
            <a:extLst>
              <a:ext uri="{FF2B5EF4-FFF2-40B4-BE49-F238E27FC236}">
                <a16:creationId xmlns:a16="http://schemas.microsoft.com/office/drawing/2014/main" xmlns="" id="{8C95A655-458F-4A6F-BCCD-93631E397E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7725" y="227013"/>
            <a:ext cx="9140825" cy="1276350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Защелкивающиеся абатменты с цементной фиксацией</a:t>
            </a:r>
            <a:endParaRPr 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xmlns="" id="{114E8F05-0830-41BF-B2BE-ADF683169A74}"/>
              </a:ext>
            </a:extLst>
          </p:cNvPr>
          <p:cNvSpPr txBox="1">
            <a:spLocks/>
          </p:cNvSpPr>
          <p:nvPr/>
        </p:nvSpPr>
        <p:spPr>
          <a:xfrm>
            <a:off x="1108346" y="1099220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P3SC-3,3</a:t>
            </a:r>
          </a:p>
        </p:txBody>
      </p:sp>
    </p:spTree>
    <p:extLst>
      <p:ext uri="{BB962C8B-B14F-4D97-AF65-F5344CB8AC3E}">
        <p14:creationId xmlns:p14="http://schemas.microsoft.com/office/powerpoint/2010/main" xmlns="" val="229529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E1A74CC-E7C9-4199-BC59-84845B12D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7" y="3555612"/>
            <a:ext cx="1400175" cy="2857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4EA8FC5-1C84-4DA6-9E1D-1F1072D8F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61" y="3197154"/>
            <a:ext cx="2023110" cy="3348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7A94D29-0416-4617-BA2B-F2289CB23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48" y="2441187"/>
            <a:ext cx="1674495" cy="39719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FD7C2D9-94C1-4FB0-B223-C789E83027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1053" y="2190993"/>
            <a:ext cx="2245995" cy="44462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26BFE94-1D6A-4AF1-87FD-7C65CF5AD5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8779" y="3380987"/>
            <a:ext cx="1931670" cy="31032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A22657BE-9E17-439E-89A6-11B6F5B210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650" y="2291768"/>
            <a:ext cx="2537460" cy="43091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56763FE8-B5D7-44D4-B2B7-47D119E006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3484" y="2815202"/>
            <a:ext cx="2057400" cy="366903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D4DBF4C6-6AD7-404A-9878-2116CF3393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11666" y="2681217"/>
            <a:ext cx="1988820" cy="3731895"/>
          </a:xfrm>
          <a:prstGeom prst="rect">
            <a:avLst/>
          </a:prstGeom>
        </p:spPr>
      </p:pic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9763852" y="2037044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P4LC-4,25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08D3C43E-B894-4B7F-B3DF-867D70190203}"/>
              </a:ext>
            </a:extLst>
          </p:cNvPr>
          <p:cNvSpPr txBox="1">
            <a:spLocks/>
          </p:cNvSpPr>
          <p:nvPr/>
        </p:nvSpPr>
        <p:spPr>
          <a:xfrm>
            <a:off x="6548936" y="2569525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P4C-4,25</a:t>
            </a:r>
          </a:p>
        </p:txBody>
      </p:sp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B336932E-FB05-46B3-BCC6-6B7B59B84BD7}"/>
              </a:ext>
            </a:extLst>
          </p:cNvPr>
          <p:cNvSpPr txBox="1">
            <a:spLocks/>
          </p:cNvSpPr>
          <p:nvPr/>
        </p:nvSpPr>
        <p:spPr>
          <a:xfrm>
            <a:off x="3853837" y="1802223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P4LC-4,15</a:t>
            </a:r>
          </a:p>
        </p:txBody>
      </p:sp>
      <p:sp>
        <p:nvSpPr>
          <p:cNvPr id="13" name="כותרת 1">
            <a:extLst>
              <a:ext uri="{FF2B5EF4-FFF2-40B4-BE49-F238E27FC236}">
                <a16:creationId xmlns:a16="http://schemas.microsoft.com/office/drawing/2014/main" xmlns="" id="{AD414723-1DB2-4048-BD80-49E71F73AE8B}"/>
              </a:ext>
            </a:extLst>
          </p:cNvPr>
          <p:cNvSpPr txBox="1">
            <a:spLocks/>
          </p:cNvSpPr>
          <p:nvPr/>
        </p:nvSpPr>
        <p:spPr>
          <a:xfrm>
            <a:off x="833346" y="2747327"/>
            <a:ext cx="193663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P4C-4,15</a:t>
            </a:r>
          </a:p>
        </p:txBody>
      </p:sp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CEB86A96-8C89-4B6C-ADAB-5A546C01287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7885" y="227013"/>
            <a:ext cx="10534116" cy="1276350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Угловые абатменты с цементной фиксацией</a:t>
            </a:r>
            <a:endParaRPr lang="he-I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512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B22E8EC9-CC44-4644-8B7D-84DF4D744D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2364"/>
          <a:stretch/>
        </p:blipFill>
        <p:spPr>
          <a:xfrm>
            <a:off x="4889715" y="5096945"/>
            <a:ext cx="2772000" cy="15321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1C871C8-BFA9-4052-8136-BDA3184BB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2027" y="3069690"/>
            <a:ext cx="1884498" cy="3354887"/>
          </a:xfrm>
          <a:prstGeom prst="rect">
            <a:avLst/>
          </a:prstGeom>
        </p:spPr>
      </p:pic>
      <p:sp>
        <p:nvSpPr>
          <p:cNvPr id="29" name="כותרת 1">
            <a:extLst>
              <a:ext uri="{FF2B5EF4-FFF2-40B4-BE49-F238E27FC236}">
                <a16:creationId xmlns:a16="http://schemas.microsoft.com/office/drawing/2014/main" xmlns="" id="{B9C89A6C-677D-42D8-8F9F-39A2DBB0FAE6}"/>
              </a:ext>
            </a:extLst>
          </p:cNvPr>
          <p:cNvSpPr txBox="1">
            <a:spLocks/>
          </p:cNvSpPr>
          <p:nvPr/>
        </p:nvSpPr>
        <p:spPr>
          <a:xfrm>
            <a:off x="9583691" y="2244862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Прямой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D412EE5-6443-40A8-83FC-7F57B0A98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684" y="3053147"/>
            <a:ext cx="1889189" cy="25875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AE2BBD5-D16D-48A2-B118-FBAE0730D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826" y="1873414"/>
            <a:ext cx="2951798" cy="2818938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4AC8706E-827A-4D9D-BD8E-9C70D10712A4}"/>
              </a:ext>
            </a:extLst>
          </p:cNvPr>
          <p:cNvCxnSpPr>
            <a:cxnSpLocks/>
          </p:cNvCxnSpPr>
          <p:nvPr/>
        </p:nvCxnSpPr>
        <p:spPr>
          <a:xfrm flipH="1" flipV="1">
            <a:off x="7232382" y="3557228"/>
            <a:ext cx="7470" cy="1617968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4B0D1D0C-2BB2-47CB-8A0E-BCC9CFD8CF36}"/>
              </a:ext>
            </a:extLst>
          </p:cNvPr>
          <p:cNvCxnSpPr>
            <a:cxnSpLocks/>
          </p:cNvCxnSpPr>
          <p:nvPr/>
        </p:nvCxnSpPr>
        <p:spPr>
          <a:xfrm flipH="1" flipV="1">
            <a:off x="5297518" y="3559133"/>
            <a:ext cx="7470" cy="1617968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B0067857-BB61-4020-82D0-B99CCEA15829}"/>
              </a:ext>
            </a:extLst>
          </p:cNvPr>
          <p:cNvCxnSpPr/>
          <p:nvPr/>
        </p:nvCxnSpPr>
        <p:spPr>
          <a:xfrm>
            <a:off x="5304373" y="5025532"/>
            <a:ext cx="1935479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0A3FA4E3-A93A-423A-806A-8642A6DC4D24}"/>
              </a:ext>
            </a:extLst>
          </p:cNvPr>
          <p:cNvGrpSpPr/>
          <p:nvPr/>
        </p:nvGrpSpPr>
        <p:grpSpPr>
          <a:xfrm rot="5400000">
            <a:off x="6494300" y="2464086"/>
            <a:ext cx="1942334" cy="1648448"/>
            <a:chOff x="7103688" y="2580638"/>
            <a:chExt cx="1942334" cy="1648448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EAB624A7-8CEE-4EE1-A52F-8D215B21F0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38552" y="2580638"/>
              <a:ext cx="7470" cy="161796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FC6623B6-1CD3-418A-B12A-CA51547ED43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03688" y="2611118"/>
              <a:ext cx="7470" cy="161796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xmlns="" id="{2D77E3B9-73A3-4655-AE7C-9A5129EDE5CF}"/>
                </a:ext>
              </a:extLst>
            </p:cNvPr>
            <p:cNvCxnSpPr/>
            <p:nvPr/>
          </p:nvCxnSpPr>
          <p:spPr>
            <a:xfrm>
              <a:off x="7110543" y="2880542"/>
              <a:ext cx="1935479" cy="0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כותרת 1">
            <a:extLst>
              <a:ext uri="{FF2B5EF4-FFF2-40B4-BE49-F238E27FC236}">
                <a16:creationId xmlns:a16="http://schemas.microsoft.com/office/drawing/2014/main" xmlns="" id="{D9B383B3-A1A8-4089-8AC5-C7FFEB1DCC6B}"/>
              </a:ext>
            </a:extLst>
          </p:cNvPr>
          <p:cNvSpPr txBox="1">
            <a:spLocks/>
          </p:cNvSpPr>
          <p:nvPr/>
        </p:nvSpPr>
        <p:spPr>
          <a:xfrm>
            <a:off x="8025305" y="3009978"/>
            <a:ext cx="860584" cy="5078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16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3,3 мм</a:t>
            </a:r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xmlns="" id="{89390081-E6BB-4F4B-BC32-65AD2030763F}"/>
              </a:ext>
            </a:extLst>
          </p:cNvPr>
          <p:cNvSpPr txBox="1">
            <a:spLocks/>
          </p:cNvSpPr>
          <p:nvPr/>
        </p:nvSpPr>
        <p:spPr>
          <a:xfrm>
            <a:off x="5903966" y="4566958"/>
            <a:ext cx="860584" cy="5078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16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3,3 мм</a:t>
            </a:r>
          </a:p>
        </p:txBody>
      </p:sp>
      <p:sp>
        <p:nvSpPr>
          <p:cNvPr id="46" name="כותרת 1">
            <a:extLst>
              <a:ext uri="{FF2B5EF4-FFF2-40B4-BE49-F238E27FC236}">
                <a16:creationId xmlns:a16="http://schemas.microsoft.com/office/drawing/2014/main" xmlns="" id="{6C1A5246-F3B2-4BC8-99F7-1A7804AE85C6}"/>
              </a:ext>
            </a:extLst>
          </p:cNvPr>
          <p:cNvSpPr txBox="1">
            <a:spLocks/>
          </p:cNvSpPr>
          <p:nvPr/>
        </p:nvSpPr>
        <p:spPr>
          <a:xfrm>
            <a:off x="5631684" y="1159297"/>
            <a:ext cx="1357952" cy="5078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16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Ø4,6 мм</a:t>
            </a:r>
          </a:p>
        </p:txBody>
      </p:sp>
      <p:sp>
        <p:nvSpPr>
          <p:cNvPr id="47" name="כותרת 1">
            <a:extLst>
              <a:ext uri="{FF2B5EF4-FFF2-40B4-BE49-F238E27FC236}">
                <a16:creationId xmlns:a16="http://schemas.microsoft.com/office/drawing/2014/main" xmlns="" id="{7AE9CC29-63E0-431D-8AAC-57EE54537607}"/>
              </a:ext>
            </a:extLst>
          </p:cNvPr>
          <p:cNvSpPr txBox="1">
            <a:spLocks/>
          </p:cNvSpPr>
          <p:nvPr/>
        </p:nvSpPr>
        <p:spPr>
          <a:xfrm>
            <a:off x="1844693" y="2244862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Угловой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xmlns="" id="{12D280F1-9394-42C7-A3B1-596F943C572E}"/>
              </a:ext>
            </a:extLst>
          </p:cNvPr>
          <p:cNvCxnSpPr>
            <a:cxnSpLocks/>
          </p:cNvCxnSpPr>
          <p:nvPr/>
        </p:nvCxnSpPr>
        <p:spPr>
          <a:xfrm>
            <a:off x="7606830" y="1508711"/>
            <a:ext cx="0" cy="51120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304B70A9-DFBA-4007-845D-961DC5674967}"/>
              </a:ext>
            </a:extLst>
          </p:cNvPr>
          <p:cNvCxnSpPr>
            <a:cxnSpLocks/>
          </p:cNvCxnSpPr>
          <p:nvPr/>
        </p:nvCxnSpPr>
        <p:spPr>
          <a:xfrm>
            <a:off x="4916333" y="1508711"/>
            <a:ext cx="0" cy="52200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xmlns="" id="{A3008BC3-AFE6-456E-885B-667094034D73}"/>
              </a:ext>
            </a:extLst>
          </p:cNvPr>
          <p:cNvCxnSpPr/>
          <p:nvPr/>
        </p:nvCxnSpPr>
        <p:spPr>
          <a:xfrm>
            <a:off x="4916332" y="1667154"/>
            <a:ext cx="2700000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כותרת 1">
            <a:extLst>
              <a:ext uri="{FF2B5EF4-FFF2-40B4-BE49-F238E27FC236}">
                <a16:creationId xmlns:a16="http://schemas.microsoft.com/office/drawing/2014/main" xmlns="" id="{A9A8F1EC-5B1B-40F6-9EC5-874A7FABF8D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2685" y="227107"/>
            <a:ext cx="9140653" cy="1276949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Многокомпонентные абатменты с винтовой фиксацией</a:t>
            </a:r>
            <a:endParaRPr 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7734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783098" y="1671201"/>
            <a:ext cx="1415785" cy="66487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P16C-4,5</a:t>
            </a:r>
          </a:p>
        </p:txBody>
      </p:sp>
      <p:sp>
        <p:nvSpPr>
          <p:cNvPr id="19" name="כותרת 1">
            <a:extLst>
              <a:ext uri="{FF2B5EF4-FFF2-40B4-BE49-F238E27FC236}">
                <a16:creationId xmlns:a16="http://schemas.microsoft.com/office/drawing/2014/main" xmlns="" id="{C71EA222-D465-47CE-ACEA-9C2E2B834B9A}"/>
              </a:ext>
            </a:extLst>
          </p:cNvPr>
          <p:cNvSpPr txBox="1">
            <a:spLocks/>
          </p:cNvSpPr>
          <p:nvPr/>
        </p:nvSpPr>
        <p:spPr>
          <a:xfrm>
            <a:off x="3164380" y="2027570"/>
            <a:ext cx="1415785" cy="66487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P16C-4,4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D5861721-53D4-4005-AE29-8860B8313D22}"/>
              </a:ext>
            </a:extLst>
          </p:cNvPr>
          <p:cNvSpPr txBox="1">
            <a:spLocks/>
          </p:cNvSpPr>
          <p:nvPr/>
        </p:nvSpPr>
        <p:spPr>
          <a:xfrm>
            <a:off x="5640487" y="2336073"/>
            <a:ext cx="1415785" cy="66487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P16C-4,3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FD7647E-9F70-4345-B73F-FDC1292EB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876" y="3413650"/>
            <a:ext cx="1544499" cy="30889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1C871C8-BFA9-4052-8136-BDA3184BB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5240" y="3743012"/>
            <a:ext cx="1550135" cy="27596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462575B-2AA9-4B30-9B4A-C5D4DF15A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663" y="3061161"/>
            <a:ext cx="1594566" cy="34803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3B3E1A3-C7D3-47B1-A48B-652B93153C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0459" y="2785139"/>
            <a:ext cx="1579756" cy="37272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B03691F0-8806-4AED-BC4A-AE288192C8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564" y="2479206"/>
            <a:ext cx="1510642" cy="4023442"/>
          </a:xfrm>
          <a:prstGeom prst="rect">
            <a:avLst/>
          </a:prstGeom>
        </p:spPr>
      </p:pic>
      <p:sp>
        <p:nvSpPr>
          <p:cNvPr id="28" name="כותרת 1">
            <a:extLst>
              <a:ext uri="{FF2B5EF4-FFF2-40B4-BE49-F238E27FC236}">
                <a16:creationId xmlns:a16="http://schemas.microsoft.com/office/drawing/2014/main" xmlns="" id="{383635EA-E03A-4062-8D24-28AEA9629B07}"/>
              </a:ext>
            </a:extLst>
          </p:cNvPr>
          <p:cNvSpPr txBox="1">
            <a:spLocks/>
          </p:cNvSpPr>
          <p:nvPr/>
        </p:nvSpPr>
        <p:spPr>
          <a:xfrm>
            <a:off x="8061954" y="2569130"/>
            <a:ext cx="1415785" cy="66487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P16C-4,2</a:t>
            </a:r>
            <a:endParaRPr lang="en-US" sz="2000" b="1" dirty="0">
              <a:solidFill>
                <a:srgbClr val="0065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כותרת 1">
            <a:extLst>
              <a:ext uri="{FF2B5EF4-FFF2-40B4-BE49-F238E27FC236}">
                <a16:creationId xmlns:a16="http://schemas.microsoft.com/office/drawing/2014/main" xmlns="" id="{B9C89A6C-677D-42D8-8F9F-39A2DBB0FAE6}"/>
              </a:ext>
            </a:extLst>
          </p:cNvPr>
          <p:cNvSpPr txBox="1">
            <a:spLocks/>
          </p:cNvSpPr>
          <p:nvPr/>
        </p:nvSpPr>
        <p:spPr>
          <a:xfrm>
            <a:off x="10526862" y="2901566"/>
            <a:ext cx="1415785" cy="66487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P16C-4,1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6FF25A99-C969-44C2-B59B-6B27AEC5C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6429" y="3720863"/>
            <a:ext cx="1577248" cy="281237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07DE8E49-082A-4E17-B9AA-B067C1C9D5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6316" y="3396439"/>
            <a:ext cx="1559852" cy="311970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F9B47AB4-0B81-408A-9B6F-35DE36D200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1121" y="3117493"/>
            <a:ext cx="1583047" cy="343283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00CA4274-F23A-434D-B820-0C8586C71A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9756" y="2761023"/>
            <a:ext cx="1559852" cy="378075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A2DAD8FE-9D62-4F91-8CF6-1C02C0931D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1348" y="2447591"/>
            <a:ext cx="1600443" cy="4111282"/>
          </a:xfrm>
          <a:prstGeom prst="rect">
            <a:avLst/>
          </a:prstGeom>
        </p:spPr>
      </p:pic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A0340E53-D169-4390-890F-FD30C1FA781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7883" y="227013"/>
            <a:ext cx="10482841" cy="1276350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Многокомпонентные абатменты с винтовой фиксацией</a:t>
            </a:r>
            <a:endParaRPr 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911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>
            <a:extLst>
              <a:ext uri="{FF2B5EF4-FFF2-40B4-BE49-F238E27FC236}">
                <a16:creationId xmlns:a16="http://schemas.microsoft.com/office/drawing/2014/main" xmlns="" id="{B47F0E43-AB71-4E7B-A745-CA752CD580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443"/>
          <a:stretch/>
        </p:blipFill>
        <p:spPr>
          <a:xfrm>
            <a:off x="4098799" y="1329234"/>
            <a:ext cx="3610101" cy="552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83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2121469" y="2159905"/>
            <a:ext cx="1703894" cy="76110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P14C-4,17-1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88B981A-E0FC-4BB9-97A7-F6B0944E1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256" y="3058050"/>
            <a:ext cx="2372647" cy="33100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E8B66AF-6D3F-4E72-AD35-969A4D3D7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330" y="2566879"/>
            <a:ext cx="2323310" cy="37809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74E5C375-8DF6-4DB7-8A9C-BCDA2EDBF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357" y="2019115"/>
            <a:ext cx="2444409" cy="4296778"/>
          </a:xfrm>
          <a:prstGeom prst="rect">
            <a:avLst/>
          </a:prstGeom>
        </p:spPr>
      </p:pic>
      <p:sp>
        <p:nvSpPr>
          <p:cNvPr id="19" name="כותרת 1">
            <a:extLst>
              <a:ext uri="{FF2B5EF4-FFF2-40B4-BE49-F238E27FC236}">
                <a16:creationId xmlns:a16="http://schemas.microsoft.com/office/drawing/2014/main" xmlns="" id="{C71EA222-D465-47CE-ACEA-9C2E2B834B9A}"/>
              </a:ext>
            </a:extLst>
          </p:cNvPr>
          <p:cNvSpPr txBox="1">
            <a:spLocks/>
          </p:cNvSpPr>
          <p:nvPr/>
        </p:nvSpPr>
        <p:spPr>
          <a:xfrm>
            <a:off x="5418034" y="1829789"/>
            <a:ext cx="1703894" cy="76110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P14C-4,17-2</a:t>
            </a:r>
            <a:endParaRPr lang="en-US" sz="2000" b="1" dirty="0">
              <a:solidFill>
                <a:srgbClr val="0065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D5861721-53D4-4005-AE29-8860B8313D22}"/>
              </a:ext>
            </a:extLst>
          </p:cNvPr>
          <p:cNvSpPr txBox="1">
            <a:spLocks/>
          </p:cNvSpPr>
          <p:nvPr/>
        </p:nvSpPr>
        <p:spPr>
          <a:xfrm>
            <a:off x="8554340" y="1460393"/>
            <a:ext cx="1846047" cy="76110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P14C-4,17-3</a:t>
            </a:r>
            <a:endParaRPr lang="en-US" sz="2000" b="1" dirty="0">
              <a:solidFill>
                <a:srgbClr val="0065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D229031-8D00-4939-8D00-15C56E4C46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4547"/>
          <a:stretch/>
        </p:blipFill>
        <p:spPr>
          <a:xfrm>
            <a:off x="8448355" y="2045160"/>
            <a:ext cx="2444409" cy="43194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F63639C-D5C2-4F6F-B6D4-95E539FD8D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8533" y="2411216"/>
            <a:ext cx="2680852" cy="41750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E49A499-35EF-46C3-918C-E25BC13565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5107" y="2618402"/>
            <a:ext cx="3088943" cy="3967911"/>
          </a:xfrm>
          <a:prstGeom prst="rect">
            <a:avLst/>
          </a:prstGeom>
        </p:spPr>
      </p:pic>
      <p:sp>
        <p:nvSpPr>
          <p:cNvPr id="14" name="כותרת 1">
            <a:extLst>
              <a:ext uri="{FF2B5EF4-FFF2-40B4-BE49-F238E27FC236}">
                <a16:creationId xmlns:a16="http://schemas.microsoft.com/office/drawing/2014/main" xmlns="" id="{3257A4C9-EA8C-47BB-8412-659DC4C4F7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2685" y="227107"/>
            <a:ext cx="9140653" cy="1276949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Угловые абатменты (17°) с цементной фиксацией</a:t>
            </a:r>
            <a:endParaRPr lang="he-IL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xmlns="" id="{54C252E4-DBF6-4AA9-9E51-E9CCE3B3A085}"/>
              </a:ext>
            </a:extLst>
          </p:cNvPr>
          <p:cNvSpPr txBox="1">
            <a:spLocks/>
          </p:cNvSpPr>
          <p:nvPr/>
        </p:nvSpPr>
        <p:spPr>
          <a:xfrm>
            <a:off x="5346957" y="1449235"/>
            <a:ext cx="1846047" cy="76110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P24C-4,17-3</a:t>
            </a:r>
            <a:endParaRPr lang="en-US" sz="2000" b="1" dirty="0">
              <a:solidFill>
                <a:srgbClr val="0065A1"/>
              </a:solidFill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45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0D22B210-D24C-4957-A6A9-F0294B4A2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913" y="2791128"/>
            <a:ext cx="2588470" cy="366202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50C0A6B7-8FE6-4433-B70D-1E9A37F9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3516" y="2340351"/>
            <a:ext cx="2871652" cy="397156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2D80FB77-AB11-482B-996B-0C57FAE12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847" y="1808579"/>
            <a:ext cx="3085687" cy="4500704"/>
          </a:xfrm>
          <a:prstGeom prst="rect">
            <a:avLst/>
          </a:prstGeom>
        </p:spPr>
      </p:pic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1716951" y="2114207"/>
            <a:ext cx="1626774" cy="77608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P14C-4,30-1</a:t>
            </a:r>
          </a:p>
        </p:txBody>
      </p:sp>
      <p:sp>
        <p:nvSpPr>
          <p:cNvPr id="19" name="כותרת 1">
            <a:extLst>
              <a:ext uri="{FF2B5EF4-FFF2-40B4-BE49-F238E27FC236}">
                <a16:creationId xmlns:a16="http://schemas.microsoft.com/office/drawing/2014/main" xmlns="" id="{C71EA222-D465-47CE-ACEA-9C2E2B834B9A}"/>
              </a:ext>
            </a:extLst>
          </p:cNvPr>
          <p:cNvSpPr txBox="1">
            <a:spLocks/>
          </p:cNvSpPr>
          <p:nvPr/>
        </p:nvSpPr>
        <p:spPr>
          <a:xfrm>
            <a:off x="5272963" y="1608055"/>
            <a:ext cx="1626774" cy="77608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P14C-4,30-2</a:t>
            </a:r>
            <a:endParaRPr lang="en-US" sz="2000" b="1" dirty="0">
              <a:solidFill>
                <a:srgbClr val="0065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D5861721-53D4-4005-AE29-8860B8313D22}"/>
              </a:ext>
            </a:extLst>
          </p:cNvPr>
          <p:cNvSpPr txBox="1">
            <a:spLocks/>
          </p:cNvSpPr>
          <p:nvPr/>
        </p:nvSpPr>
        <p:spPr>
          <a:xfrm>
            <a:off x="8142512" y="1241962"/>
            <a:ext cx="1989694" cy="77608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P14C-4,30-3</a:t>
            </a:r>
            <a:endParaRPr lang="en-US" sz="2000" b="1" dirty="0">
              <a:solidFill>
                <a:srgbClr val="0065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A6F14DB-0FD0-4D9E-B910-C30409925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835" y="2210303"/>
            <a:ext cx="3943569" cy="42316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3B0C69E-A5AD-4694-B26B-647A17D02A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2443"/>
          <a:stretch/>
        </p:blipFill>
        <p:spPr>
          <a:xfrm>
            <a:off x="8076847" y="1808579"/>
            <a:ext cx="2959602" cy="45325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A9BC8310-848D-4FBB-B53D-59A26FBBA0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6568" y="2717561"/>
            <a:ext cx="2759218" cy="3815531"/>
          </a:xfrm>
          <a:prstGeom prst="rect">
            <a:avLst/>
          </a:prstGeom>
        </p:spPr>
      </p:pic>
      <p:sp>
        <p:nvSpPr>
          <p:cNvPr id="15" name="כותרת 1">
            <a:extLst>
              <a:ext uri="{FF2B5EF4-FFF2-40B4-BE49-F238E27FC236}">
                <a16:creationId xmlns:a16="http://schemas.microsoft.com/office/drawing/2014/main" xmlns="" id="{5D92D405-6DF6-4293-A8EA-0E7C1A5CC6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2685" y="227107"/>
            <a:ext cx="9140653" cy="1276949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Угловые абатменты (30°) с цементной фиксацией</a:t>
            </a:r>
            <a:endParaRPr lang="he-IL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כותרת 1">
            <a:extLst>
              <a:ext uri="{FF2B5EF4-FFF2-40B4-BE49-F238E27FC236}">
                <a16:creationId xmlns:a16="http://schemas.microsoft.com/office/drawing/2014/main" xmlns="" id="{6E2FBDA9-72E5-46BF-97AE-E690207BEBA7}"/>
              </a:ext>
            </a:extLst>
          </p:cNvPr>
          <p:cNvSpPr txBox="1">
            <a:spLocks/>
          </p:cNvSpPr>
          <p:nvPr/>
        </p:nvSpPr>
        <p:spPr>
          <a:xfrm>
            <a:off x="5163326" y="1256941"/>
            <a:ext cx="1846047" cy="76110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P24C-4,30-3</a:t>
            </a:r>
            <a:endParaRPr lang="en-US" sz="2000" b="1" dirty="0">
              <a:solidFill>
                <a:srgbClr val="0065A1"/>
              </a:solidFill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63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577FD318-B0CA-4D43-8CD0-DED08923428D}"/>
              </a:ext>
            </a:extLst>
          </p:cNvPr>
          <p:cNvSpPr txBox="1">
            <a:spLocks/>
          </p:cNvSpPr>
          <p:nvPr/>
        </p:nvSpPr>
        <p:spPr>
          <a:xfrm>
            <a:off x="3949128" y="1392026"/>
            <a:ext cx="1349285" cy="75457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P0-14C-4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22120E6C-6A1A-49D3-B7ED-506BEBCAF240}"/>
              </a:ext>
            </a:extLst>
          </p:cNvPr>
          <p:cNvSpPr/>
          <p:nvPr/>
        </p:nvSpPr>
        <p:spPr>
          <a:xfrm>
            <a:off x="7058634" y="2706851"/>
            <a:ext cx="293678" cy="3643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sp>
        <p:nvSpPr>
          <p:cNvPr id="10" name="כותרת 1">
            <a:extLst>
              <a:ext uri="{FF2B5EF4-FFF2-40B4-BE49-F238E27FC236}">
                <a16:creationId xmlns:a16="http://schemas.microsoft.com/office/drawing/2014/main" xmlns="" id="{2F6E22EB-4316-488F-A406-ECEE3F2BC37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2685" y="227107"/>
            <a:ext cx="9140653" cy="1276949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algn="l" rtl="0"/>
            <a:r>
              <a:rPr lang="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Формирователь десны с винтовой фиксацией</a:t>
            </a:r>
            <a:endParaRPr lang="he-IL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174016C-2457-49BF-9B7B-E322EAADE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312" y="1653658"/>
            <a:ext cx="2639528" cy="48756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CA69DC5-8087-44CC-98F9-25F30D48F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643" y="1960473"/>
            <a:ext cx="2451399" cy="293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641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B00F64E-C605-49D6-897F-27480C28C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9495" y="2460025"/>
            <a:ext cx="1150750" cy="11311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0F54418-FB02-4E73-B162-96C6A8FBBB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128"/>
          <a:stretch/>
        </p:blipFill>
        <p:spPr>
          <a:xfrm>
            <a:off x="8327208" y="2160021"/>
            <a:ext cx="2107526" cy="458195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CE69A38-FC11-402A-A586-2DF2B41EF816}"/>
              </a:ext>
            </a:extLst>
          </p:cNvPr>
          <p:cNvGrpSpPr/>
          <p:nvPr/>
        </p:nvGrpSpPr>
        <p:grpSpPr>
          <a:xfrm>
            <a:off x="8071184" y="2203121"/>
            <a:ext cx="2336482" cy="4538850"/>
            <a:chOff x="7447032" y="992865"/>
            <a:chExt cx="2639943" cy="512835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CD97D305-6605-478D-8A73-E6859B0C9C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6941"/>
            <a:stretch/>
          </p:blipFill>
          <p:spPr>
            <a:xfrm>
              <a:off x="7672500" y="1695236"/>
              <a:ext cx="2414475" cy="442598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5F1AF924-F5D1-4396-97AB-EBA3A2509C74}"/>
                </a:ext>
              </a:extLst>
            </p:cNvPr>
            <p:cNvSpPr/>
            <p:nvPr/>
          </p:nvSpPr>
          <p:spPr>
            <a:xfrm>
              <a:off x="7447032" y="992865"/>
              <a:ext cx="2492514" cy="845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x-none"/>
            </a:p>
          </p:txBody>
        </p:sp>
      </p:grpSp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577FD318-B0CA-4D43-8CD0-DED08923428D}"/>
              </a:ext>
            </a:extLst>
          </p:cNvPr>
          <p:cNvSpPr txBox="1">
            <a:spLocks/>
          </p:cNvSpPr>
          <p:nvPr/>
        </p:nvSpPr>
        <p:spPr>
          <a:xfrm>
            <a:off x="2952575" y="2038752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D2-P14C-4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97EC3AE-E08A-4E9B-9ABF-A888B9FB7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0536" y="2633046"/>
            <a:ext cx="1281113" cy="33861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25F9F0F-15E4-482B-8F48-764F731EC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7791" y="2746021"/>
            <a:ext cx="1438275" cy="3409950"/>
          </a:xfrm>
          <a:prstGeom prst="rect">
            <a:avLst/>
          </a:prstGeom>
        </p:spPr>
      </p:pic>
      <p:sp>
        <p:nvSpPr>
          <p:cNvPr id="16" name="כותרת 1">
            <a:extLst>
              <a:ext uri="{FF2B5EF4-FFF2-40B4-BE49-F238E27FC236}">
                <a16:creationId xmlns:a16="http://schemas.microsoft.com/office/drawing/2014/main" xmlns="" id="{3869DF81-2637-4CE0-8C49-07CCC60DAE1C}"/>
              </a:ext>
            </a:extLst>
          </p:cNvPr>
          <p:cNvSpPr txBox="1">
            <a:spLocks/>
          </p:cNvSpPr>
          <p:nvPr/>
        </p:nvSpPr>
        <p:spPr>
          <a:xfrm>
            <a:off x="8384736" y="1974844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D4-P14C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DB885D61-B5FB-4674-BEF5-FF77E7C2F536}"/>
              </a:ext>
            </a:extLst>
          </p:cNvPr>
          <p:cNvSpPr txBox="1">
            <a:spLocks/>
          </p:cNvSpPr>
          <p:nvPr/>
        </p:nvSpPr>
        <p:spPr>
          <a:xfrm>
            <a:off x="1613498" y="1267799"/>
            <a:ext cx="3411348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открытой ложки</a:t>
            </a:r>
          </a:p>
        </p:txBody>
      </p:sp>
      <p:sp>
        <p:nvSpPr>
          <p:cNvPr id="19" name="כותרת 1">
            <a:extLst>
              <a:ext uri="{FF2B5EF4-FFF2-40B4-BE49-F238E27FC236}">
                <a16:creationId xmlns:a16="http://schemas.microsoft.com/office/drawing/2014/main" xmlns="" id="{5A212EA0-8309-4C60-92E6-3FAEB26348DA}"/>
              </a:ext>
            </a:extLst>
          </p:cNvPr>
          <p:cNvSpPr txBox="1">
            <a:spLocks/>
          </p:cNvSpPr>
          <p:nvPr/>
        </p:nvSpPr>
        <p:spPr>
          <a:xfrm>
            <a:off x="8326357" y="1259209"/>
            <a:ext cx="3438923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закрытой ложки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9A22CFEA-2F75-4116-BEFB-29DC1093E195}"/>
              </a:ext>
            </a:extLst>
          </p:cNvPr>
          <p:cNvSpPr txBox="1">
            <a:spLocks/>
          </p:cNvSpPr>
          <p:nvPr/>
        </p:nvSpPr>
        <p:spPr>
          <a:xfrm>
            <a:off x="1652685" y="227107"/>
            <a:ext cx="91406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Трансферы с винтовой фиксацией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6639FA76-05D3-4EBF-9EB3-59F99C62CEDA}"/>
              </a:ext>
            </a:extLst>
          </p:cNvPr>
          <p:cNvSpPr txBox="1">
            <a:spLocks/>
          </p:cNvSpPr>
          <p:nvPr/>
        </p:nvSpPr>
        <p:spPr>
          <a:xfrm>
            <a:off x="2962932" y="1685123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D2OC-3,9</a:t>
            </a:r>
          </a:p>
        </p:txBody>
      </p:sp>
      <p:sp>
        <p:nvSpPr>
          <p:cNvPr id="22" name="כותרת 1">
            <a:extLst>
              <a:ext uri="{FF2B5EF4-FFF2-40B4-BE49-F238E27FC236}">
                <a16:creationId xmlns:a16="http://schemas.microsoft.com/office/drawing/2014/main" xmlns="" id="{9233266E-F687-4CA3-8F46-389B03A9F9EA}"/>
              </a:ext>
            </a:extLst>
          </p:cNvPr>
          <p:cNvSpPr txBox="1">
            <a:spLocks/>
          </p:cNvSpPr>
          <p:nvPr/>
        </p:nvSpPr>
        <p:spPr>
          <a:xfrm>
            <a:off x="8423924" y="167052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D2OC-3,15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137B309-58F6-4B7E-9E8A-D4A5D0D174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513" y="4835506"/>
            <a:ext cx="1281114" cy="132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255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כותרת 1">
            <a:extLst>
              <a:ext uri="{FF2B5EF4-FFF2-40B4-BE49-F238E27FC236}">
                <a16:creationId xmlns:a16="http://schemas.microsoft.com/office/drawing/2014/main" xmlns="" id="{C71EA222-D465-47CE-ACEA-9C2E2B834B9A}"/>
              </a:ext>
            </a:extLst>
          </p:cNvPr>
          <p:cNvSpPr txBox="1">
            <a:spLocks/>
          </p:cNvSpPr>
          <p:nvPr/>
        </p:nvSpPr>
        <p:spPr>
          <a:xfrm>
            <a:off x="1726620" y="1015828"/>
            <a:ext cx="1821977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Для моста</a:t>
            </a:r>
          </a:p>
        </p:txBody>
      </p:sp>
      <p:sp>
        <p:nvSpPr>
          <p:cNvPr id="24" name="כותרת 1">
            <a:extLst>
              <a:ext uri="{FF2B5EF4-FFF2-40B4-BE49-F238E27FC236}">
                <a16:creationId xmlns:a16="http://schemas.microsoft.com/office/drawing/2014/main" xmlns="" id="{04EDC61F-21B5-4F94-99F0-0605EEEC8E79}"/>
              </a:ext>
            </a:extLst>
          </p:cNvPr>
          <p:cNvSpPr txBox="1">
            <a:spLocks/>
          </p:cNvSpPr>
          <p:nvPr/>
        </p:nvSpPr>
        <p:spPr>
          <a:xfrm>
            <a:off x="1713783" y="1531204"/>
            <a:ext cx="1846047" cy="76110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P24-bT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86EBA731-719F-45CA-BB5F-514ECE608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9429" y="2373565"/>
            <a:ext cx="1760220" cy="37844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7C70B61-621E-493F-965F-64D4CE6F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104" y="2499591"/>
            <a:ext cx="1716215" cy="36304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7C8BF7E-F255-4B8B-B4DE-74D1F525B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002" y="2514260"/>
            <a:ext cx="1708880" cy="36157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4287B04-8FF6-4C9E-94C8-BAED0DFDD4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7209" y="2508005"/>
            <a:ext cx="1708785" cy="3622040"/>
          </a:xfrm>
          <a:prstGeom prst="rect">
            <a:avLst/>
          </a:prstGeom>
        </p:spPr>
      </p:pic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7496187" y="178299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P14C-bT-AR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D5861721-53D4-4005-AE29-8860B8313D22}"/>
              </a:ext>
            </a:extLst>
          </p:cNvPr>
          <p:cNvSpPr txBox="1">
            <a:spLocks/>
          </p:cNvSpPr>
          <p:nvPr/>
        </p:nvSpPr>
        <p:spPr>
          <a:xfrm>
            <a:off x="7545790" y="1015828"/>
            <a:ext cx="2225227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коронки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BF4D706-D5E4-4CB9-ACAC-37C7FAEC6F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8305" y="2414008"/>
            <a:ext cx="1708785" cy="39033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F50296D-7B40-4024-975F-8FF24171F3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9741" y="2361405"/>
            <a:ext cx="1872932" cy="4212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808ED25-64FA-4F17-870D-0BA38ED686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8761" y="2416131"/>
            <a:ext cx="1673919" cy="4060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C0C048A-340A-4FE6-B65D-0822AA09D3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2723" y="2470857"/>
            <a:ext cx="1513726" cy="4005836"/>
          </a:xfrm>
          <a:prstGeom prst="rect">
            <a:avLst/>
          </a:prstGeom>
        </p:spPr>
      </p:pic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577FD318-B0CA-4D43-8CD0-DED08923428D}"/>
              </a:ext>
            </a:extLst>
          </p:cNvPr>
          <p:cNvSpPr txBox="1">
            <a:spLocks/>
          </p:cNvSpPr>
          <p:nvPr/>
        </p:nvSpPr>
        <p:spPr>
          <a:xfrm>
            <a:off x="1776223" y="178299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P14C-bT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55A2E523-425C-4EF3-A860-0294E0B5C2D5}"/>
              </a:ext>
            </a:extLst>
          </p:cNvPr>
          <p:cNvSpPr/>
          <p:nvPr/>
        </p:nvSpPr>
        <p:spPr>
          <a:xfrm>
            <a:off x="2677743" y="2342322"/>
            <a:ext cx="374621" cy="3903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22120E6C-6A1A-49D3-B7ED-506BEBCAF240}"/>
              </a:ext>
            </a:extLst>
          </p:cNvPr>
          <p:cNvSpPr/>
          <p:nvPr/>
        </p:nvSpPr>
        <p:spPr>
          <a:xfrm>
            <a:off x="8619381" y="2373565"/>
            <a:ext cx="374621" cy="3903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24282E72-57F4-4967-BC35-4AC5B25FBC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10648" y="3497221"/>
            <a:ext cx="1513727" cy="153715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22DAF48F-B562-4A26-8BEE-73ED23A3E7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9212" y="3472443"/>
            <a:ext cx="1572863" cy="1516856"/>
          </a:xfrm>
          <a:prstGeom prst="rect">
            <a:avLst/>
          </a:prstGeom>
        </p:spPr>
      </p:pic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419123DB-66AD-460D-B1E9-BC250ACEC1CB}"/>
              </a:ext>
            </a:extLst>
          </p:cNvPr>
          <p:cNvSpPr txBox="1">
            <a:spLocks/>
          </p:cNvSpPr>
          <p:nvPr/>
        </p:nvSpPr>
        <p:spPr>
          <a:xfrm>
            <a:off x="1652684" y="227107"/>
            <a:ext cx="9363659" cy="9574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Временные втулки с винтовой фиксацией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כותרת 1">
            <a:extLst>
              <a:ext uri="{FF2B5EF4-FFF2-40B4-BE49-F238E27FC236}">
                <a16:creationId xmlns:a16="http://schemas.microsoft.com/office/drawing/2014/main" xmlns="" id="{675428C8-F680-484C-8505-DFD115B079C3}"/>
              </a:ext>
            </a:extLst>
          </p:cNvPr>
          <p:cNvSpPr txBox="1">
            <a:spLocks/>
          </p:cNvSpPr>
          <p:nvPr/>
        </p:nvSpPr>
        <p:spPr>
          <a:xfrm>
            <a:off x="7428411" y="1443559"/>
            <a:ext cx="1950720" cy="76110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 dirty="0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P24b</a:t>
            </a:r>
          </a:p>
        </p:txBody>
      </p:sp>
    </p:spTree>
    <p:extLst>
      <p:ext uri="{BB962C8B-B14F-4D97-AF65-F5344CB8AC3E}">
        <p14:creationId xmlns:p14="http://schemas.microsoft.com/office/powerpoint/2010/main" xmlns="" val="23449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כותרת 1">
            <a:extLst>
              <a:ext uri="{FF2B5EF4-FFF2-40B4-BE49-F238E27FC236}">
                <a16:creationId xmlns:a16="http://schemas.microsoft.com/office/drawing/2014/main" xmlns="" id="{C71EA222-D465-47CE-ACEA-9C2E2B834B9A}"/>
              </a:ext>
            </a:extLst>
          </p:cNvPr>
          <p:cNvSpPr txBox="1">
            <a:spLocks/>
          </p:cNvSpPr>
          <p:nvPr/>
        </p:nvSpPr>
        <p:spPr>
          <a:xfrm>
            <a:off x="5272755" y="1194772"/>
            <a:ext cx="1947457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Для моста</a:t>
            </a:r>
          </a:p>
        </p:txBody>
      </p:sp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577FD318-B0CA-4D43-8CD0-DED08923428D}"/>
              </a:ext>
            </a:extLst>
          </p:cNvPr>
          <p:cNvSpPr txBox="1">
            <a:spLocks/>
          </p:cNvSpPr>
          <p:nvPr/>
        </p:nvSpPr>
        <p:spPr>
          <a:xfrm>
            <a:off x="5386602" y="1825041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P14C-b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22120E6C-6A1A-49D3-B7ED-506BEBCAF240}"/>
              </a:ext>
            </a:extLst>
          </p:cNvPr>
          <p:cNvSpPr/>
          <p:nvPr/>
        </p:nvSpPr>
        <p:spPr>
          <a:xfrm>
            <a:off x="6172318" y="2288107"/>
            <a:ext cx="374621" cy="3903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D68DAE2-9341-442E-85C1-AD418463D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157" y="2491872"/>
            <a:ext cx="1723454" cy="34310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E21396D-9FCA-49C7-B155-BFDBF5BF9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163" y="2538527"/>
            <a:ext cx="1668113" cy="340737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FA36626F-72DC-4A96-84DA-6E29EDEE9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9904" y="3293398"/>
            <a:ext cx="1468267" cy="14404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B3B9B94D-62E7-4F66-A467-81370B4D4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7312" y="2224330"/>
            <a:ext cx="1617814" cy="424213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1119ACB9-82BF-4744-8E00-18F15934E3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7799" y="2253607"/>
            <a:ext cx="1644519" cy="4212853"/>
          </a:xfrm>
          <a:prstGeom prst="rect">
            <a:avLst/>
          </a:prstGeom>
        </p:spPr>
      </p:pic>
      <p:sp>
        <p:nvSpPr>
          <p:cNvPr id="14" name="כותרת 1">
            <a:extLst>
              <a:ext uri="{FF2B5EF4-FFF2-40B4-BE49-F238E27FC236}">
                <a16:creationId xmlns:a16="http://schemas.microsoft.com/office/drawing/2014/main" xmlns="" id="{B2735563-57C9-4FFA-9F25-8DA0AEF03CE1}"/>
              </a:ext>
            </a:extLst>
          </p:cNvPr>
          <p:cNvSpPr txBox="1">
            <a:spLocks/>
          </p:cNvSpPr>
          <p:nvPr/>
        </p:nvSpPr>
        <p:spPr>
          <a:xfrm>
            <a:off x="1652685" y="227107"/>
            <a:ext cx="91406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Литая втулка с винтовой фиксацией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449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577FD318-B0CA-4D43-8CD0-DED08923428D}"/>
              </a:ext>
            </a:extLst>
          </p:cNvPr>
          <p:cNvSpPr txBox="1">
            <a:spLocks/>
          </p:cNvSpPr>
          <p:nvPr/>
        </p:nvSpPr>
        <p:spPr>
          <a:xfrm>
            <a:off x="3812966" y="1578701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P14C,SC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22120E6C-6A1A-49D3-B7ED-506BEBCAF240}"/>
              </a:ext>
            </a:extLst>
          </p:cNvPr>
          <p:cNvSpPr/>
          <p:nvPr/>
        </p:nvSpPr>
        <p:spPr>
          <a:xfrm>
            <a:off x="6821798" y="2741034"/>
            <a:ext cx="374621" cy="3903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6209430-6803-466E-B688-F358F38BC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848" y="2150466"/>
            <a:ext cx="2128690" cy="36474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5974203-DAD8-4136-90B1-EA8725590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5051" y="1982844"/>
            <a:ext cx="2174863" cy="46615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663E47F-DDB3-4399-B657-8333CA82E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562" y="2901827"/>
            <a:ext cx="2580661" cy="2771821"/>
          </a:xfrm>
          <a:prstGeom prst="rect">
            <a:avLst/>
          </a:prstGeom>
        </p:spPr>
      </p:pic>
      <p:sp>
        <p:nvSpPr>
          <p:cNvPr id="10" name="כותרת 1">
            <a:extLst>
              <a:ext uri="{FF2B5EF4-FFF2-40B4-BE49-F238E27FC236}">
                <a16:creationId xmlns:a16="http://schemas.microsoft.com/office/drawing/2014/main" xmlns="" id="{B9F55804-18B0-4E97-92E2-62081DEBE733}"/>
              </a:ext>
            </a:extLst>
          </p:cNvPr>
          <p:cNvSpPr txBox="1">
            <a:spLocks/>
          </p:cNvSpPr>
          <p:nvPr/>
        </p:nvSpPr>
        <p:spPr>
          <a:xfrm>
            <a:off x="1652685" y="227107"/>
            <a:ext cx="91406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Скан-боди с винтовой фиксацией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169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C97E6011-B0B2-4DD4-B84A-D1C635A81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361" y="3290219"/>
            <a:ext cx="1851660" cy="188595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8AB9FF05-DECD-4853-8108-30A3B3412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352" y="3299927"/>
            <a:ext cx="1733550" cy="1783080"/>
          </a:xfrm>
          <a:prstGeom prst="rect">
            <a:avLst/>
          </a:prstGeom>
        </p:spPr>
      </p:pic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7320394" y="2165754"/>
            <a:ext cx="209304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P14C-bTs-AR</a:t>
            </a:r>
          </a:p>
        </p:txBody>
      </p:sp>
      <p:sp>
        <p:nvSpPr>
          <p:cNvPr id="19" name="כותרת 1">
            <a:extLst>
              <a:ext uri="{FF2B5EF4-FFF2-40B4-BE49-F238E27FC236}">
                <a16:creationId xmlns:a16="http://schemas.microsoft.com/office/drawing/2014/main" xmlns="" id="{C71EA222-D465-47CE-ACEA-9C2E2B834B9A}"/>
              </a:ext>
            </a:extLst>
          </p:cNvPr>
          <p:cNvSpPr txBox="1">
            <a:spLocks/>
          </p:cNvSpPr>
          <p:nvPr/>
        </p:nvSpPr>
        <p:spPr>
          <a:xfrm>
            <a:off x="1725013" y="1399123"/>
            <a:ext cx="1814138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Для моста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D5861721-53D4-4005-AE29-8860B8313D22}"/>
              </a:ext>
            </a:extLst>
          </p:cNvPr>
          <p:cNvSpPr txBox="1">
            <a:spLocks/>
          </p:cNvSpPr>
          <p:nvPr/>
        </p:nvSpPr>
        <p:spPr>
          <a:xfrm>
            <a:off x="7413364" y="1399123"/>
            <a:ext cx="2131230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коронки</a:t>
            </a:r>
          </a:p>
        </p:txBody>
      </p:sp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577FD318-B0CA-4D43-8CD0-DED08923428D}"/>
              </a:ext>
            </a:extLst>
          </p:cNvPr>
          <p:cNvSpPr txBox="1">
            <a:spLocks/>
          </p:cNvSpPr>
          <p:nvPr/>
        </p:nvSpPr>
        <p:spPr>
          <a:xfrm>
            <a:off x="1817982" y="2123839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P14C-bTs-C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55A2E523-425C-4EF3-A860-0294E0B5C2D5}"/>
              </a:ext>
            </a:extLst>
          </p:cNvPr>
          <p:cNvSpPr/>
          <p:nvPr/>
        </p:nvSpPr>
        <p:spPr>
          <a:xfrm>
            <a:off x="641497" y="2248467"/>
            <a:ext cx="374621" cy="3903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non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D529773-8714-4F58-8B27-5FECB33E0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876" y="3389279"/>
            <a:ext cx="1737360" cy="16878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E3D5640-896F-4EA8-ACC9-B5CCD6AF0A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4284" y="3446830"/>
            <a:ext cx="1714500" cy="165354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5082E24E-C1BD-4D0B-870B-947AC581D0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399" y="3082262"/>
            <a:ext cx="2284352" cy="323678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4619A71A-3E26-403A-A1DB-16B1913DC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9015" y="2953387"/>
            <a:ext cx="1793148" cy="338640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A292E93D-46EF-4AB3-AD73-0CD3798A604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705140" y="3673399"/>
            <a:ext cx="1187181" cy="125018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FCE4D32-9A28-4773-82D6-43C336DDA938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92314" y="3805917"/>
            <a:ext cx="1112893" cy="11179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35EACF13-370F-4607-B8C3-DB36FD0F13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90049" y="2928483"/>
            <a:ext cx="1927282" cy="322332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395FE7E6-CC0D-46B8-B55E-DB22FC9E73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8473755" y="2928483"/>
            <a:ext cx="1927280" cy="3341346"/>
          </a:xfrm>
          <a:prstGeom prst="rect">
            <a:avLst/>
          </a:prstGeom>
        </p:spPr>
      </p:pic>
      <p:sp>
        <p:nvSpPr>
          <p:cNvPr id="21" name="כותרת 1">
            <a:extLst>
              <a:ext uri="{FF2B5EF4-FFF2-40B4-BE49-F238E27FC236}">
                <a16:creationId xmlns:a16="http://schemas.microsoft.com/office/drawing/2014/main" xmlns="" id="{4ABB3669-A9BD-4509-B59B-D520D8C27E22}"/>
              </a:ext>
            </a:extLst>
          </p:cNvPr>
          <p:cNvSpPr txBox="1">
            <a:spLocks/>
          </p:cNvSpPr>
          <p:nvPr/>
        </p:nvSpPr>
        <p:spPr>
          <a:xfrm>
            <a:off x="1652685" y="227107"/>
            <a:ext cx="91406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Втулки CADCAM с винтовой фиксацией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589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7470812" y="223242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D1-P14,MA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38D9EA05-78FF-45FF-9506-73598C5EC0FA}"/>
              </a:ext>
            </a:extLst>
          </p:cNvPr>
          <p:cNvSpPr txBox="1">
            <a:spLocks/>
          </p:cNvSpPr>
          <p:nvPr/>
        </p:nvSpPr>
        <p:spPr>
          <a:xfrm>
            <a:off x="3273038" y="223242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D1-P14C</a:t>
            </a:r>
          </a:p>
        </p:txBody>
      </p:sp>
      <p:sp>
        <p:nvSpPr>
          <p:cNvPr id="31" name="כותרת 1">
            <a:extLst>
              <a:ext uri="{FF2B5EF4-FFF2-40B4-BE49-F238E27FC236}">
                <a16:creationId xmlns:a16="http://schemas.microsoft.com/office/drawing/2014/main" xmlns="" id="{41CFA154-292B-41EE-820C-1EBDF2ADF130}"/>
              </a:ext>
            </a:extLst>
          </p:cNvPr>
          <p:cNvSpPr txBox="1">
            <a:spLocks/>
          </p:cNvSpPr>
          <p:nvPr/>
        </p:nvSpPr>
        <p:spPr>
          <a:xfrm>
            <a:off x="6648448" y="1227665"/>
            <a:ext cx="3688626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00000"/>
              </a:lnSpc>
            </a:pP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цифровой печати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Пластиковая модель</a:t>
            </a:r>
          </a:p>
        </p:txBody>
      </p:sp>
      <p:sp>
        <p:nvSpPr>
          <p:cNvPr id="33" name="כותרת 1">
            <a:extLst>
              <a:ext uri="{FF2B5EF4-FFF2-40B4-BE49-F238E27FC236}">
                <a16:creationId xmlns:a16="http://schemas.microsoft.com/office/drawing/2014/main" xmlns="" id="{057486A6-BC04-4137-8ACC-4CEB3442A75C}"/>
              </a:ext>
            </a:extLst>
          </p:cNvPr>
          <p:cNvSpPr txBox="1">
            <a:spLocks/>
          </p:cNvSpPr>
          <p:nvPr/>
        </p:nvSpPr>
        <p:spPr>
          <a:xfrm>
            <a:off x="3065278" y="1267273"/>
            <a:ext cx="2255365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00000"/>
              </a:lnSpc>
            </a:pP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литья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492F6E6-6CC2-45A9-8E32-6860A2583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667" y="2744854"/>
            <a:ext cx="1404340" cy="31773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6FCF416-2A41-41F7-930A-66711EA8A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324" y="2742629"/>
            <a:ext cx="1314762" cy="30715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6A7A0FA8-B08E-4987-8C62-064B36997E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97" b="3449"/>
          <a:stretch/>
        </p:blipFill>
        <p:spPr>
          <a:xfrm>
            <a:off x="7557743" y="2716826"/>
            <a:ext cx="1390474" cy="40063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5B5F6B7-1CF0-4140-A58A-DFE5D72C71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782"/>
          <a:stretch/>
        </p:blipFill>
        <p:spPr>
          <a:xfrm>
            <a:off x="7722499" y="2644137"/>
            <a:ext cx="1334504" cy="4119178"/>
          </a:xfrm>
          <a:prstGeom prst="rect">
            <a:avLst/>
          </a:prstGeom>
        </p:spPr>
      </p:pic>
      <p:sp>
        <p:nvSpPr>
          <p:cNvPr id="13" name="כותרת 1">
            <a:extLst>
              <a:ext uri="{FF2B5EF4-FFF2-40B4-BE49-F238E27FC236}">
                <a16:creationId xmlns:a16="http://schemas.microsoft.com/office/drawing/2014/main" xmlns="" id="{2C68F4A4-9EE4-431C-A5C2-C46619E8D89F}"/>
              </a:ext>
            </a:extLst>
          </p:cNvPr>
          <p:cNvSpPr txBox="1">
            <a:spLocks/>
          </p:cNvSpPr>
          <p:nvPr/>
        </p:nvSpPr>
        <p:spPr>
          <a:xfrm>
            <a:off x="1652685" y="227108"/>
            <a:ext cx="9140653" cy="99311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Аналоги с винтовой фиксацией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כותרת 1">
            <a:extLst>
              <a:ext uri="{FF2B5EF4-FFF2-40B4-BE49-F238E27FC236}">
                <a16:creationId xmlns:a16="http://schemas.microsoft.com/office/drawing/2014/main" xmlns="" id="{C686CDFE-43E4-4BFC-B748-E6EBD32CA21F}"/>
              </a:ext>
            </a:extLst>
          </p:cNvPr>
          <p:cNvSpPr txBox="1">
            <a:spLocks/>
          </p:cNvSpPr>
          <p:nvPr/>
        </p:nvSpPr>
        <p:spPr>
          <a:xfrm>
            <a:off x="7470812" y="192912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D1-P7</a:t>
            </a:r>
          </a:p>
        </p:txBody>
      </p:sp>
      <p:sp>
        <p:nvSpPr>
          <p:cNvPr id="14" name="כותרת 1">
            <a:extLst>
              <a:ext uri="{FF2B5EF4-FFF2-40B4-BE49-F238E27FC236}">
                <a16:creationId xmlns:a16="http://schemas.microsoft.com/office/drawing/2014/main" xmlns="" id="{D3DE59F9-2CCA-448D-B66C-2679EE7DA99A}"/>
              </a:ext>
            </a:extLst>
          </p:cNvPr>
          <p:cNvSpPr txBox="1">
            <a:spLocks/>
          </p:cNvSpPr>
          <p:nvPr/>
        </p:nvSpPr>
        <p:spPr>
          <a:xfrm>
            <a:off x="3273038" y="1929127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D1-P24</a:t>
            </a:r>
          </a:p>
        </p:txBody>
      </p:sp>
    </p:spTree>
    <p:extLst>
      <p:ext uri="{BB962C8B-B14F-4D97-AF65-F5344CB8AC3E}">
        <p14:creationId xmlns:p14="http://schemas.microsoft.com/office/powerpoint/2010/main" xmlns="" val="385747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2552751" y="1989135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P55C-4,5</a:t>
            </a:r>
          </a:p>
        </p:txBody>
      </p:sp>
      <p:sp>
        <p:nvSpPr>
          <p:cNvPr id="19" name="כותרת 1">
            <a:extLst>
              <a:ext uri="{FF2B5EF4-FFF2-40B4-BE49-F238E27FC236}">
                <a16:creationId xmlns:a16="http://schemas.microsoft.com/office/drawing/2014/main" xmlns="" id="{C71EA222-D465-47CE-ACEA-9C2E2B834B9A}"/>
              </a:ext>
            </a:extLst>
          </p:cNvPr>
          <p:cNvSpPr txBox="1">
            <a:spLocks/>
          </p:cNvSpPr>
          <p:nvPr/>
        </p:nvSpPr>
        <p:spPr>
          <a:xfrm>
            <a:off x="4550793" y="2249534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P55C-4,4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xmlns="" id="{D5861721-53D4-4005-AE29-8860B8313D22}"/>
              </a:ext>
            </a:extLst>
          </p:cNvPr>
          <p:cNvSpPr txBox="1">
            <a:spLocks/>
          </p:cNvSpPr>
          <p:nvPr/>
        </p:nvSpPr>
        <p:spPr>
          <a:xfrm>
            <a:off x="6395083" y="2445109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P55C-4,3</a:t>
            </a:r>
          </a:p>
        </p:txBody>
      </p:sp>
      <p:sp>
        <p:nvSpPr>
          <p:cNvPr id="28" name="כותרת 1">
            <a:extLst>
              <a:ext uri="{FF2B5EF4-FFF2-40B4-BE49-F238E27FC236}">
                <a16:creationId xmlns:a16="http://schemas.microsoft.com/office/drawing/2014/main" xmlns="" id="{383635EA-E03A-4062-8D24-28AEA9629B07}"/>
              </a:ext>
            </a:extLst>
          </p:cNvPr>
          <p:cNvSpPr txBox="1">
            <a:spLocks/>
          </p:cNvSpPr>
          <p:nvPr/>
        </p:nvSpPr>
        <p:spPr>
          <a:xfrm>
            <a:off x="8397203" y="2630728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P55C-4,2</a:t>
            </a:r>
            <a:endParaRPr lang="en-US" sz="2000" b="1" dirty="0">
              <a:solidFill>
                <a:srgbClr val="0065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כותרת 1">
            <a:extLst>
              <a:ext uri="{FF2B5EF4-FFF2-40B4-BE49-F238E27FC236}">
                <a16:creationId xmlns:a16="http://schemas.microsoft.com/office/drawing/2014/main" xmlns="" id="{B9C89A6C-677D-42D8-8F9F-39A2DBB0FAE6}"/>
              </a:ext>
            </a:extLst>
          </p:cNvPr>
          <p:cNvSpPr txBox="1">
            <a:spLocks/>
          </p:cNvSpPr>
          <p:nvPr/>
        </p:nvSpPr>
        <p:spPr>
          <a:xfrm>
            <a:off x="10293544" y="2835522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P5C-4,1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38D9EA05-78FF-45FF-9506-73598C5EC0FA}"/>
              </a:ext>
            </a:extLst>
          </p:cNvPr>
          <p:cNvSpPr txBox="1">
            <a:spLocks/>
          </p:cNvSpPr>
          <p:nvPr/>
        </p:nvSpPr>
        <p:spPr>
          <a:xfrm>
            <a:off x="510078" y="1744345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P55C-4,6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A9D8C24-F0F5-4AF5-8C70-E2B60DBA5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382" y="3640735"/>
            <a:ext cx="1253490" cy="22602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4FBB8CC-AEEF-49BD-BC6B-BA15EB8F6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818" y="3427058"/>
            <a:ext cx="1240155" cy="2453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50EF85B-59CF-4D8E-9ACA-28C6E38C8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927" y="3110510"/>
            <a:ext cx="1193483" cy="27803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4B62ABA-9702-4213-B6B2-F4E150EC18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376" y="2874608"/>
            <a:ext cx="1140143" cy="3067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C161F17E-B3CF-4D7F-8EF9-AB72E15D6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1805" y="2618703"/>
            <a:ext cx="1300163" cy="33737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8DF84502-2F18-4E77-9C08-48A4852444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229" y="2367561"/>
            <a:ext cx="1340168" cy="37671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EBE45C5-1397-4BE7-8B71-DED4A6EF58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5139" y="3620415"/>
            <a:ext cx="1202295" cy="21615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B9A30C2-7029-4EEF-844F-11D94E83F7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6829" y="3269778"/>
            <a:ext cx="1375886" cy="25674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829001F-6015-482F-8BBE-597753E5C8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9464" y="3054349"/>
            <a:ext cx="1688783" cy="28889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69170BF5-2AB9-4797-B9C8-3C4E9A6D0C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8968" y="2878655"/>
            <a:ext cx="1504474" cy="299608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4338E758-7104-4C52-9676-0BCDFFD3B0A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6038" y="2633784"/>
            <a:ext cx="1774508" cy="328755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D5489E40-5948-4FBD-83F0-9E9DDB6F41A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890" y="2393278"/>
            <a:ext cx="1650206" cy="3497580"/>
          </a:xfrm>
          <a:prstGeom prst="rect">
            <a:avLst/>
          </a:prstGeom>
        </p:spPr>
      </p:pic>
      <p:sp>
        <p:nvSpPr>
          <p:cNvPr id="24" name="כותרת 1">
            <a:extLst>
              <a:ext uri="{FF2B5EF4-FFF2-40B4-BE49-F238E27FC236}">
                <a16:creationId xmlns:a16="http://schemas.microsoft.com/office/drawing/2014/main" xmlns="" id="{748F3AFE-C748-4D2C-86A3-A60BB930CB65}"/>
              </a:ext>
            </a:extLst>
          </p:cNvPr>
          <p:cNvSpPr txBox="1">
            <a:spLocks/>
          </p:cNvSpPr>
          <p:nvPr/>
        </p:nvSpPr>
        <p:spPr>
          <a:xfrm>
            <a:off x="1652685" y="227107"/>
            <a:ext cx="91406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Аттачменты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כותרת 1">
            <a:extLst>
              <a:ext uri="{FF2B5EF4-FFF2-40B4-BE49-F238E27FC236}">
                <a16:creationId xmlns:a16="http://schemas.microsoft.com/office/drawing/2014/main" xmlns="" id="{9012B5D8-5C9F-4799-9D1C-771FAB6718DA}"/>
              </a:ext>
            </a:extLst>
          </p:cNvPr>
          <p:cNvSpPr txBox="1">
            <a:spLocks/>
          </p:cNvSpPr>
          <p:nvPr/>
        </p:nvSpPr>
        <p:spPr>
          <a:xfrm>
            <a:off x="9895455" y="1408141"/>
            <a:ext cx="2072640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Синее анодирование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46868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כותרת 1">
            <a:extLst>
              <a:ext uri="{FF2B5EF4-FFF2-40B4-BE49-F238E27FC236}">
                <a16:creationId xmlns:a16="http://schemas.microsoft.com/office/drawing/2014/main" xmlns="" id="{96CA75AB-5A85-459A-96CD-372AAD8C2183}"/>
              </a:ext>
            </a:extLst>
          </p:cNvPr>
          <p:cNvSpPr txBox="1">
            <a:spLocks/>
          </p:cNvSpPr>
          <p:nvPr/>
        </p:nvSpPr>
        <p:spPr>
          <a:xfrm>
            <a:off x="7537702" y="1871254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P9RC-4,11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xmlns="" id="{38D9EA05-78FF-45FF-9506-73598C5EC0FA}"/>
              </a:ext>
            </a:extLst>
          </p:cNvPr>
          <p:cNvSpPr txBox="1">
            <a:spLocks/>
          </p:cNvSpPr>
          <p:nvPr/>
        </p:nvSpPr>
        <p:spPr>
          <a:xfrm>
            <a:off x="3349950" y="1871254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P9HRC-4,11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40546B3-0DAE-42BC-AD54-B080A5C04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533" y="2458572"/>
            <a:ext cx="1788224" cy="42965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C3E739F-479B-420E-805E-12B5CF914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685" y="2580812"/>
            <a:ext cx="1524191" cy="361245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0BCBE766-170D-4838-A2A5-2A18B8529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192" y="2540807"/>
            <a:ext cx="1500188" cy="36844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36445DA5-7179-42EF-BC75-729A5A52D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0056" y="2405232"/>
            <a:ext cx="1596200" cy="4344543"/>
          </a:xfrm>
          <a:prstGeom prst="rect">
            <a:avLst/>
          </a:prstGeom>
        </p:spPr>
      </p:pic>
      <p:sp>
        <p:nvSpPr>
          <p:cNvPr id="31" name="כותרת 1">
            <a:extLst>
              <a:ext uri="{FF2B5EF4-FFF2-40B4-BE49-F238E27FC236}">
                <a16:creationId xmlns:a16="http://schemas.microsoft.com/office/drawing/2014/main" xmlns="" id="{41CFA154-292B-41EE-820C-1EBDF2ADF130}"/>
              </a:ext>
            </a:extLst>
          </p:cNvPr>
          <p:cNvSpPr txBox="1">
            <a:spLocks/>
          </p:cNvSpPr>
          <p:nvPr/>
        </p:nvSpPr>
        <p:spPr>
          <a:xfrm>
            <a:off x="7472688" y="1197378"/>
            <a:ext cx="1850774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>
                <a:latin typeface="Arial" panose="020B0604020202020204" pitchFamily="34" charset="0"/>
                <a:cs typeface="Arial" panose="020B0604020202020204" pitchFamily="34" charset="0"/>
              </a:rPr>
              <a:t>Для моста</a:t>
            </a:r>
          </a:p>
        </p:txBody>
      </p:sp>
      <p:sp>
        <p:nvSpPr>
          <p:cNvPr id="33" name="כותרת 1">
            <a:extLst>
              <a:ext uri="{FF2B5EF4-FFF2-40B4-BE49-F238E27FC236}">
                <a16:creationId xmlns:a16="http://schemas.microsoft.com/office/drawing/2014/main" xmlns="" id="{057486A6-BC04-4137-8ACC-4CEB3442A75C}"/>
              </a:ext>
            </a:extLst>
          </p:cNvPr>
          <p:cNvSpPr txBox="1">
            <a:spLocks/>
          </p:cNvSpPr>
          <p:nvPr/>
        </p:nvSpPr>
        <p:spPr>
          <a:xfrm>
            <a:off x="2960914" y="1236986"/>
            <a:ext cx="2115577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коронки</a:t>
            </a:r>
          </a:p>
        </p:txBody>
      </p:sp>
      <p:sp>
        <p:nvSpPr>
          <p:cNvPr id="13" name="כותרת 1">
            <a:extLst>
              <a:ext uri="{FF2B5EF4-FFF2-40B4-BE49-F238E27FC236}">
                <a16:creationId xmlns:a16="http://schemas.microsoft.com/office/drawing/2014/main" xmlns="" id="{0C7FD4DA-326A-4972-BE4B-2EB24D8B5E7D}"/>
              </a:ext>
            </a:extLst>
          </p:cNvPr>
          <p:cNvSpPr txBox="1">
            <a:spLocks/>
          </p:cNvSpPr>
          <p:nvPr/>
        </p:nvSpPr>
        <p:spPr>
          <a:xfrm>
            <a:off x="3235533" y="523502"/>
            <a:ext cx="7557805" cy="40680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r>
              <a:rPr lang="ru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" sz="3200" b="1" dirty="0">
                <a:latin typeface="Arial" panose="020B0604020202020204" pitchFamily="34" charset="0"/>
                <a:cs typeface="Arial" panose="020B0604020202020204" pitchFamily="34" charset="0"/>
              </a:rPr>
              <a:t>батменты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для л</a:t>
            </a:r>
            <a:r>
              <a:rPr lang="ru" sz="3200" b="1" dirty="0">
                <a:latin typeface="Arial" panose="020B0604020202020204" pitchFamily="34" charset="0"/>
                <a:cs typeface="Arial" panose="020B0604020202020204" pitchFamily="34" charset="0"/>
              </a:rPr>
              <a:t>итые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כותרת 1">
            <a:extLst>
              <a:ext uri="{FF2B5EF4-FFF2-40B4-BE49-F238E27FC236}">
                <a16:creationId xmlns:a16="http://schemas.microsoft.com/office/drawing/2014/main" xmlns="" id="{AEE9E4B0-D140-4925-8696-A588FB40FB87}"/>
              </a:ext>
            </a:extLst>
          </p:cNvPr>
          <p:cNvSpPr txBox="1">
            <a:spLocks/>
          </p:cNvSpPr>
          <p:nvPr/>
        </p:nvSpPr>
        <p:spPr>
          <a:xfrm>
            <a:off x="7543074" y="1564576"/>
            <a:ext cx="1721169" cy="80828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P9C-4</a:t>
            </a:r>
          </a:p>
        </p:txBody>
      </p:sp>
    </p:spTree>
    <p:extLst>
      <p:ext uri="{BB962C8B-B14F-4D97-AF65-F5344CB8AC3E}">
        <p14:creationId xmlns:p14="http://schemas.microsoft.com/office/powerpoint/2010/main" xmlns="" val="86296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כותרת 1">
            <a:extLst>
              <a:ext uri="{FF2B5EF4-FFF2-40B4-BE49-F238E27FC236}">
                <a16:creationId xmlns:a16="http://schemas.microsoft.com/office/drawing/2014/main" xmlns="" id="{F7D07135-FFB5-46A3-950C-00E788D67D68}"/>
              </a:ext>
            </a:extLst>
          </p:cNvPr>
          <p:cNvSpPr txBox="1">
            <a:spLocks/>
          </p:cNvSpPr>
          <p:nvPr/>
        </p:nvSpPr>
        <p:spPr>
          <a:xfrm>
            <a:off x="1567670" y="1302801"/>
            <a:ext cx="1865804" cy="88854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ru" sz="2000" b="1">
                <a:solidFill>
                  <a:srgbClr val="0065A1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T2-1.8,9</a:t>
            </a:r>
            <a:r>
              <a:rPr lang="en-US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2000" b="1">
                <a:solidFill>
                  <a:srgbClr val="006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T4C-4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DA0F0BA-B058-48D3-9797-87B293383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212" y="2191765"/>
            <a:ext cx="981900" cy="39734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2488154-9BCB-40CC-95A1-6D973FBAB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349" y="2245067"/>
            <a:ext cx="1009430" cy="40744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A9602033-20FB-4CDC-9AE0-E4F95EE56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269" y="1939811"/>
            <a:ext cx="1548099" cy="484343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9742CE81-7A73-4F15-9B2E-9A95A5018EE2}"/>
              </a:ext>
            </a:extLst>
          </p:cNvPr>
          <p:cNvGrpSpPr/>
          <p:nvPr/>
        </p:nvGrpSpPr>
        <p:grpSpPr>
          <a:xfrm>
            <a:off x="4254469" y="1293159"/>
            <a:ext cx="419359" cy="614794"/>
            <a:chOff x="4319380" y="498399"/>
            <a:chExt cx="435279" cy="638133"/>
          </a:xfrm>
        </p:grpSpPr>
        <p:sp>
          <p:nvSpPr>
            <p:cNvPr id="32" name="Arrow: Down 31">
              <a:extLst>
                <a:ext uri="{FF2B5EF4-FFF2-40B4-BE49-F238E27FC236}">
                  <a16:creationId xmlns:a16="http://schemas.microsoft.com/office/drawing/2014/main" xmlns="" id="{5D4F0303-3D65-4F8C-951C-A084E9302CCD}"/>
                </a:ext>
              </a:extLst>
            </p:cNvPr>
            <p:cNvSpPr/>
            <p:nvPr/>
          </p:nvSpPr>
          <p:spPr>
            <a:xfrm>
              <a:off x="4429125" y="633504"/>
              <a:ext cx="153439" cy="50302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x-none"/>
            </a:p>
          </p:txBody>
        </p:sp>
        <p:sp>
          <p:nvSpPr>
            <p:cNvPr id="35" name="Arrow: Curved Right 34">
              <a:extLst>
                <a:ext uri="{FF2B5EF4-FFF2-40B4-BE49-F238E27FC236}">
                  <a16:creationId xmlns:a16="http://schemas.microsoft.com/office/drawing/2014/main" xmlns="" id="{DB9ACE20-DEA2-4797-AF34-233EE1816036}"/>
                </a:ext>
              </a:extLst>
            </p:cNvPr>
            <p:cNvSpPr/>
            <p:nvPr/>
          </p:nvSpPr>
          <p:spPr>
            <a:xfrm rot="10800000" flipV="1">
              <a:off x="4319380" y="498399"/>
              <a:ext cx="435279" cy="316375"/>
            </a:xfrm>
            <a:prstGeom prst="curved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x-none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A388A281-967B-445B-9449-355B01B42CC8}"/>
              </a:ext>
            </a:extLst>
          </p:cNvPr>
          <p:cNvGrpSpPr/>
          <p:nvPr/>
        </p:nvGrpSpPr>
        <p:grpSpPr>
          <a:xfrm>
            <a:off x="5592187" y="1939811"/>
            <a:ext cx="1670226" cy="4740652"/>
            <a:chOff x="5362034" y="1145051"/>
            <a:chExt cx="1733631" cy="492061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xmlns="" id="{39DF530D-039A-4E0A-97E2-B435628E0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62034" y="1416080"/>
              <a:ext cx="1733631" cy="4649586"/>
            </a:xfrm>
            <a:prstGeom prst="rect">
              <a:avLst/>
            </a:prstGeom>
          </p:spPr>
        </p:pic>
        <p:sp>
          <p:nvSpPr>
            <p:cNvPr id="16" name="Arrow: Curved Right 15">
              <a:extLst>
                <a:ext uri="{FF2B5EF4-FFF2-40B4-BE49-F238E27FC236}">
                  <a16:creationId xmlns:a16="http://schemas.microsoft.com/office/drawing/2014/main" xmlns="" id="{A52C58FC-CF94-4E02-B8AC-812C36C108DF}"/>
                </a:ext>
              </a:extLst>
            </p:cNvPr>
            <p:cNvSpPr/>
            <p:nvPr/>
          </p:nvSpPr>
          <p:spPr>
            <a:xfrm rot="10800000" flipV="1">
              <a:off x="6011209" y="1145051"/>
              <a:ext cx="435279" cy="316375"/>
            </a:xfrm>
            <a:prstGeom prst="curved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x-none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AD6EB07A-2F16-4D60-92CF-5C539F62F406}"/>
              </a:ext>
            </a:extLst>
          </p:cNvPr>
          <p:cNvGrpSpPr/>
          <p:nvPr/>
        </p:nvGrpSpPr>
        <p:grpSpPr>
          <a:xfrm>
            <a:off x="9504495" y="1417550"/>
            <a:ext cx="1599489" cy="5282353"/>
            <a:chOff x="8817566" y="622791"/>
            <a:chExt cx="1660208" cy="548288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xmlns="" id="{F0DFD658-B486-4BFB-86ED-C937806F8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17566" y="885018"/>
              <a:ext cx="1660208" cy="5220653"/>
            </a:xfrm>
            <a:prstGeom prst="rect">
              <a:avLst/>
            </a:prstGeom>
          </p:spPr>
        </p:pic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xmlns="" id="{C5928D51-604B-40FE-B11E-8CD926D51F23}"/>
                </a:ext>
              </a:extLst>
            </p:cNvPr>
            <p:cNvSpPr/>
            <p:nvPr/>
          </p:nvSpPr>
          <p:spPr>
            <a:xfrm flipV="1">
              <a:off x="9871477" y="2653249"/>
              <a:ext cx="153439" cy="50302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x-none"/>
            </a:p>
          </p:txBody>
        </p:sp>
        <p:sp>
          <p:nvSpPr>
            <p:cNvPr id="21" name="Arrow: Curved Right 20">
              <a:extLst>
                <a:ext uri="{FF2B5EF4-FFF2-40B4-BE49-F238E27FC236}">
                  <a16:creationId xmlns:a16="http://schemas.microsoft.com/office/drawing/2014/main" xmlns="" id="{67E8B673-2BA8-444A-A627-BA97813D94ED}"/>
                </a:ext>
              </a:extLst>
            </p:cNvPr>
            <p:cNvSpPr/>
            <p:nvPr/>
          </p:nvSpPr>
          <p:spPr>
            <a:xfrm rot="10800000" flipV="1">
              <a:off x="9212391" y="622791"/>
              <a:ext cx="435279" cy="316375"/>
            </a:xfrm>
            <a:prstGeom prst="curved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x-none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21A44AD4-4E60-48D0-B214-1ACFB0418430}"/>
              </a:ext>
            </a:extLst>
          </p:cNvPr>
          <p:cNvGrpSpPr/>
          <p:nvPr/>
        </p:nvGrpSpPr>
        <p:grpSpPr>
          <a:xfrm>
            <a:off x="7603626" y="1755734"/>
            <a:ext cx="1387508" cy="4968372"/>
            <a:chOff x="7185726" y="939166"/>
            <a:chExt cx="1440180" cy="515698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FA80916E-6C17-4869-922B-D09CF59D5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85726" y="1255541"/>
              <a:ext cx="1440180" cy="4840605"/>
            </a:xfrm>
            <a:prstGeom prst="rect">
              <a:avLst/>
            </a:prstGeom>
          </p:spPr>
        </p:pic>
        <p:sp>
          <p:nvSpPr>
            <p:cNvPr id="20" name="Arrow: Curved Right 19">
              <a:extLst>
                <a:ext uri="{FF2B5EF4-FFF2-40B4-BE49-F238E27FC236}">
                  <a16:creationId xmlns:a16="http://schemas.microsoft.com/office/drawing/2014/main" xmlns="" id="{94AD019B-5504-4243-90FC-CB2C02D7249A}"/>
                </a:ext>
              </a:extLst>
            </p:cNvPr>
            <p:cNvSpPr/>
            <p:nvPr/>
          </p:nvSpPr>
          <p:spPr>
            <a:xfrm rot="10800000" flipV="1">
              <a:off x="7609438" y="939166"/>
              <a:ext cx="435279" cy="316375"/>
            </a:xfrm>
            <a:prstGeom prst="curved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x-none">
                <a:solidFill>
                  <a:schemeClr val="tx1"/>
                </a:solidFill>
              </a:endParaRPr>
            </a:p>
          </p:txBody>
        </p:sp>
        <p:sp>
          <p:nvSpPr>
            <p:cNvPr id="23" name="Arrow: Down 22">
              <a:extLst>
                <a:ext uri="{FF2B5EF4-FFF2-40B4-BE49-F238E27FC236}">
                  <a16:creationId xmlns:a16="http://schemas.microsoft.com/office/drawing/2014/main" xmlns="" id="{0BB29804-402A-4B38-A2C9-BCB3E3BE8A7E}"/>
                </a:ext>
              </a:extLst>
            </p:cNvPr>
            <p:cNvSpPr/>
            <p:nvPr/>
          </p:nvSpPr>
          <p:spPr>
            <a:xfrm flipV="1">
              <a:off x="8285162" y="2684435"/>
              <a:ext cx="153439" cy="50302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x-none"/>
            </a:p>
          </p:txBody>
        </p:sp>
      </p:grpSp>
      <p:sp>
        <p:nvSpPr>
          <p:cNvPr id="24" name="כותרת 1">
            <a:extLst>
              <a:ext uri="{FF2B5EF4-FFF2-40B4-BE49-F238E27FC236}">
                <a16:creationId xmlns:a16="http://schemas.microsoft.com/office/drawing/2014/main" xmlns="" id="{98AE03BD-3EBA-4A6A-A9D7-035288AAE4DE}"/>
              </a:ext>
            </a:extLst>
          </p:cNvPr>
          <p:cNvSpPr txBox="1">
            <a:spLocks/>
          </p:cNvSpPr>
          <p:nvPr/>
        </p:nvSpPr>
        <p:spPr>
          <a:xfrm>
            <a:off x="1652685" y="227107"/>
            <a:ext cx="9140653" cy="127694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</a:lstStyle>
          <a:p>
            <a:pPr rtl="0"/>
            <a:r>
              <a:rPr lang="ru" sz="3200" b="1">
                <a:latin typeface="Arial" panose="020B0604020202020204" pitchFamily="34" charset="0"/>
                <a:cs typeface="Arial" panose="020B0604020202020204" pitchFamily="34" charset="0"/>
              </a:rPr>
              <a:t>Винт для извлечения абатмента</a:t>
            </a:r>
            <a:endParaRPr lang="he-I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331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016087" y="627961"/>
            <a:ext cx="7866043" cy="1773317"/>
          </a:xfr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rmAutofit/>
          </a:bodyPr>
          <a:lstStyle/>
          <a:p>
            <a:pPr rtl="0"/>
            <a:r>
              <a:rPr lang="ru" sz="4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РОСС-ДЕНТ ТРЕЙД</a:t>
            </a:r>
            <a:br>
              <a:rPr lang="ru" sz="4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solidFill>
                  <a:schemeClr val="bg1"/>
                </a:solidFill>
                <a:hlinkClick r:id="rId2"/>
              </a:rPr>
              <a:t> </a:t>
            </a:r>
            <a:r>
              <a:rPr lang="ru-RU" sz="2200" dirty="0" smtClean="0">
                <a:solidFill>
                  <a:schemeClr val="bg1"/>
                </a:solidFill>
              </a:rPr>
              <a:t>г. Краснодар, ул. Котовского, 14</a:t>
            </a:r>
            <a:r>
              <a:rPr lang="ru-RU" sz="2200" dirty="0" smtClean="0">
                <a:solidFill>
                  <a:schemeClr val="bg1"/>
                </a:solidFill>
              </a:rPr>
              <a:t/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+7 905 402 77 35</a:t>
            </a:r>
            <a:endParaRPr lang="he-IL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xmlns="" id="{4256BDB0-1EAD-4738-84A4-A3C33535F4AE}"/>
              </a:ext>
            </a:extLst>
          </p:cNvPr>
          <p:cNvSpPr/>
          <p:nvPr/>
        </p:nvSpPr>
        <p:spPr>
          <a:xfrm>
            <a:off x="0" y="3230310"/>
            <a:ext cx="12192000" cy="1521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xmlns="" id="{C6686AD5-0BF4-4837-9537-F631C80FD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2799" y="3345148"/>
            <a:ext cx="54864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140997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1014</Words>
  <Application>Microsoft Office PowerPoint</Application>
  <PresentationFormat>Произвольный</PresentationFormat>
  <Paragraphs>368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ערכת נושא Office</vt:lpstr>
      <vt:lpstr>Слайд 1</vt:lpstr>
      <vt:lpstr>Слайд 2</vt:lpstr>
      <vt:lpstr>Коническая платформа I-ON Project:</vt:lpstr>
      <vt:lpstr>Линейка продуктов:</vt:lpstr>
      <vt:lpstr>Линейка продуктов:</vt:lpstr>
      <vt:lpstr>Линейка продуктов:</vt:lpstr>
      <vt:lpstr>Линейка продуктов:</vt:lpstr>
      <vt:lpstr>Внешняя конструкция</vt:lpstr>
      <vt:lpstr>Гибридное коническое соединение</vt:lpstr>
      <vt:lpstr>Имплантаты I-ON Ø3,5 мм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Скан-абатменты CADCAM</vt:lpstr>
      <vt:lpstr>Абатменты CADCAM</vt:lpstr>
      <vt:lpstr>Абатменты CADCAM</vt:lpstr>
      <vt:lpstr>Защелкивающиеся абатменты с цементной фиксацией</vt:lpstr>
      <vt:lpstr>Угловые абатменты с цементной фиксацией</vt:lpstr>
      <vt:lpstr>Многокомпонентные абатменты с винтовой фиксацией</vt:lpstr>
      <vt:lpstr>Многокомпонентные абатменты с винтовой фиксацией</vt:lpstr>
      <vt:lpstr>Слайд 31</vt:lpstr>
      <vt:lpstr>Угловые абатменты (17°) с цементной фиксацией</vt:lpstr>
      <vt:lpstr>Угловые абатменты (30°) с цементной фиксацией</vt:lpstr>
      <vt:lpstr>Формирователь десны с винтовой фиксацией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РОСС-ДЕНТ ТРЕЙД  г. Краснодар, ул. Котовского, 14 +7 905 402 77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2022-01-31T09:05:37Z</dcterms:created>
  <dcterms:modified xsi:type="dcterms:W3CDTF">2022-07-18T12:24:21Z</dcterms:modified>
</cp:coreProperties>
</file>